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evening everyone! My name is Roman Naumov, I am a Master’s student at the University of Canterbury. I'm studying Data Science with a focus on neural networks, and in particular I'm looking to work more with images and video. Thanks to Adam for inviting me to this meetup. Today I would like to talk a little about computer vision and give an introduction to convolutional neural networks.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88cb2d128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c88cb2d128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t>The modern history of CNN begins with the victory in the ImageNet-2012 competition, the task of which is image classification.</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 sz="1200"/>
              <a:t>The AlexNet model, based on the CNN architecture, became the winner of the ImageNet competition in 2012. Subsequently, in the remaining years, only CNN models, such as VGG, GoogleLeNet, won, each time reducing the classification error. In 2015, the ResNet model won with a classification error of 3.6%, which is lower than the human classification error of 5.1%. In fact, since 2015, CNN algorithms have surpassed humans in classification quality.</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88cb2d128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88cb2d128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42424"/>
                </a:solidFill>
              </a:rPr>
              <a:t>AlexNet was one of the first deep convolutional networks, achieving a significant accuracy of 84.7% on the ImageNet challenge in 2012.</a:t>
            </a:r>
            <a:endParaRPr sz="1200">
              <a:solidFill>
                <a:srgbClr val="242424"/>
              </a:solidFill>
            </a:endParaRPr>
          </a:p>
          <a:p>
            <a:pPr indent="0" lvl="0" marL="0" rtl="0" algn="l">
              <a:spcBef>
                <a:spcPts val="0"/>
              </a:spcBef>
              <a:spcAft>
                <a:spcPts val="0"/>
              </a:spcAft>
              <a:buClr>
                <a:schemeClr val="dk1"/>
              </a:buClr>
              <a:buSzPts val="1100"/>
              <a:buFont typeface="Arial"/>
              <a:buNone/>
            </a:pPr>
            <a:r>
              <a:t/>
            </a:r>
            <a:endParaRPr sz="1200">
              <a:solidFill>
                <a:srgbClr val="242424"/>
              </a:solidFill>
            </a:endParaRPr>
          </a:p>
          <a:p>
            <a:pPr indent="0" lvl="0" marL="0" rtl="0" algn="l">
              <a:spcBef>
                <a:spcPts val="0"/>
              </a:spcBef>
              <a:spcAft>
                <a:spcPts val="0"/>
              </a:spcAft>
              <a:buClr>
                <a:schemeClr val="dk1"/>
              </a:buClr>
              <a:buSzPts val="1100"/>
              <a:buFont typeface="Arial"/>
              <a:buNone/>
            </a:pPr>
            <a:r>
              <a:rPr lang="en" sz="1200">
                <a:solidFill>
                  <a:srgbClr val="242424"/>
                </a:solidFill>
              </a:rPr>
              <a:t>The network consists of 5 convolutional (CONV) layers and 3 fully connected (FC) layers. The activation function is a rectified linear unit (ReLU), which was new at that time. There are a total of 62 million trainable variables in the network. The input to the network is 224x224 pixel color images, and the output is a 1000x1 probability vector corresponding to each class.</a:t>
            </a:r>
            <a:endParaRPr sz="1200">
              <a:solidFill>
                <a:srgbClr val="242424"/>
              </a:solidFill>
            </a:endParaRPr>
          </a:p>
          <a:p>
            <a:pPr indent="0" lvl="0" marL="0" rtl="0" algn="l">
              <a:spcBef>
                <a:spcPts val="0"/>
              </a:spcBef>
              <a:spcAft>
                <a:spcPts val="0"/>
              </a:spcAft>
              <a:buNone/>
            </a:pPr>
            <a:r>
              <a:t/>
            </a:r>
            <a:endParaRPr sz="1200">
              <a:solidFill>
                <a:srgbClr val="242424"/>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88cb2d128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88cb2d128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424"/>
                </a:solidFill>
              </a:rPr>
              <a:t>In 2014, the VGG16 model was introduced which classifying images with an accuracy of 92.7%.</a:t>
            </a:r>
            <a:endParaRPr sz="1200">
              <a:solidFill>
                <a:srgbClr val="242424"/>
              </a:solidFill>
            </a:endParaRPr>
          </a:p>
          <a:p>
            <a:pPr indent="0" lvl="0" marL="0" rtl="0" algn="l">
              <a:spcBef>
                <a:spcPts val="0"/>
              </a:spcBef>
              <a:spcAft>
                <a:spcPts val="0"/>
              </a:spcAft>
              <a:buNone/>
            </a:pPr>
            <a:r>
              <a:t/>
            </a:r>
            <a:endParaRPr sz="1200">
              <a:solidFill>
                <a:srgbClr val="242424"/>
              </a:solidFill>
            </a:endParaRPr>
          </a:p>
          <a:p>
            <a:pPr indent="0" lvl="0" marL="0" rtl="0" algn="l">
              <a:spcBef>
                <a:spcPts val="0"/>
              </a:spcBef>
              <a:spcAft>
                <a:spcPts val="0"/>
              </a:spcAft>
              <a:buNone/>
            </a:pPr>
            <a:r>
              <a:rPr lang="en" sz="1200">
                <a:solidFill>
                  <a:srgbClr val="242424"/>
                </a:solidFill>
              </a:rPr>
              <a:t>Why is this model so important? VGGNet was based on the idea of reducing the number of trainable parameters in the convolution layers, thereby reducing the training time and also reducing the tendency to overfit the network. This was achieved by using a small size of kernels, compared to the AlexNet model. </a:t>
            </a:r>
            <a:endParaRPr sz="1200">
              <a:solidFill>
                <a:srgbClr val="242424"/>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88cb2d128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88cb2d128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42424"/>
                </a:solidFill>
              </a:rPr>
              <a:t>It is interesting to note that every year the model with more layers in the neural network won the competition than the previous year. Does this mean that by adding more layers we will get better classification accuracy? Experiments have shown that accuracy decreases as more layers are added to the network. It turned out that the problem arose due to a vanishing gradient. The deeper we make the CNN, the smaller the derivative becomes when the error propagates back to the initial layers. This leads to the fact that the weights in the first layers of the neural network do not change at all.</a:t>
            </a:r>
            <a:endParaRPr sz="1200">
              <a:solidFill>
                <a:srgbClr val="242424"/>
              </a:solidFill>
            </a:endParaRPr>
          </a:p>
          <a:p>
            <a:pPr indent="0" lvl="0" marL="0" rtl="0" algn="l">
              <a:spcBef>
                <a:spcPts val="0"/>
              </a:spcBef>
              <a:spcAft>
                <a:spcPts val="0"/>
              </a:spcAft>
              <a:buClr>
                <a:schemeClr val="dk1"/>
              </a:buClr>
              <a:buSzPts val="1100"/>
              <a:buFont typeface="Arial"/>
              <a:buNone/>
            </a:pPr>
            <a:r>
              <a:t/>
            </a:r>
            <a:endParaRPr sz="1200">
              <a:solidFill>
                <a:srgbClr val="242424"/>
              </a:solidFill>
            </a:endParaRPr>
          </a:p>
          <a:p>
            <a:pPr indent="0" lvl="0" marL="0" rtl="0" algn="l">
              <a:spcBef>
                <a:spcPts val="0"/>
              </a:spcBef>
              <a:spcAft>
                <a:spcPts val="0"/>
              </a:spcAft>
              <a:buNone/>
            </a:pPr>
            <a:r>
              <a:rPr lang="en" sz="1200">
                <a:solidFill>
                  <a:srgbClr val="242424"/>
                </a:solidFill>
              </a:rPr>
              <a:t>To solve the problem of vanishing gradient, the ResNet architecture was invented, which uses short connections. The basic building block of ResNet is the residual block, which is repeated throughout the network. As a result, such a neural network took first place in 2015 and showed better results than human-assisted classification.</a:t>
            </a:r>
            <a:endParaRPr sz="1200">
              <a:solidFill>
                <a:srgbClr val="242424"/>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88cb2d128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c88cb2d128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Let's see what basic problems CNN can solve. These are the classical image classification problems, the object identification problem and the segmentation problem.</a:t>
            </a:r>
            <a:endParaRPr/>
          </a:p>
          <a:p>
            <a:pPr indent="0" lvl="0" marL="0" rtl="0" algn="l">
              <a:spcBef>
                <a:spcPts val="0"/>
              </a:spcBef>
              <a:spcAft>
                <a:spcPts val="0"/>
              </a:spcAft>
              <a:buClr>
                <a:schemeClr val="dk1"/>
              </a:buClr>
              <a:buSzPts val="1100"/>
              <a:buFont typeface="Arial"/>
              <a:buNone/>
            </a:pPr>
            <a:r>
              <a:rPr lang="en"/>
              <a:t>It is worth noting that all these tasks belong to the class of supervised learning, i.e. in the training dataset we must know exactly the number of classes, all images must be labeled. If the object is not in the classes, then it will not be found when the algorithm runs.</a:t>
            </a:r>
            <a:endParaRPr/>
          </a:p>
          <a:p>
            <a:pPr indent="0" lvl="0" marL="0" rtl="0" algn="l">
              <a:spcBef>
                <a:spcPts val="0"/>
              </a:spcBef>
              <a:spcAft>
                <a:spcPts val="0"/>
              </a:spcAft>
              <a:buNone/>
            </a:pPr>
            <a:r>
              <a:rPr lang="en"/>
              <a:t>The classic problem of image classification is to answer the question of what is shown in the picture. As part of the image object identification task, we must identify all the objects from the classes available to us and determine where they are located using a bounding box. The purpose of segmentation is to ensure that each pixel in an image is assigned an object present in the image and a class number.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88cb2d128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88cb2d128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88cb2d128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88cb2d128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424"/>
                </a:solidFill>
                <a:latin typeface="Georgia"/>
                <a:ea typeface="Georgia"/>
                <a:cs typeface="Georgia"/>
                <a:sym typeface="Georgia"/>
              </a:rPr>
              <a:t>Suppose we’ve got a well-trained MNIST classifier. </a:t>
            </a:r>
            <a:endParaRPr sz="1500">
              <a:solidFill>
                <a:srgbClr val="242424"/>
              </a:solidFill>
              <a:latin typeface="Georgia"/>
              <a:ea typeface="Georgia"/>
              <a:cs typeface="Georgia"/>
              <a:sym typeface="Georgi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88cb2d128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88cb2d128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242424"/>
                </a:solidFill>
                <a:latin typeface="Georgia"/>
                <a:ea typeface="Georgia"/>
                <a:cs typeface="Georgia"/>
                <a:sym typeface="Georgia"/>
              </a:rPr>
              <a:t>If we shift the digit to the right, then a different set of weights becomes relevant a network might have trouble classifying this as a 1.</a:t>
            </a:r>
            <a:endParaRPr sz="1500">
              <a:solidFill>
                <a:srgbClr val="242424"/>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500">
              <a:solidFill>
                <a:srgbClr val="242424"/>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500">
                <a:solidFill>
                  <a:srgbClr val="242424"/>
                </a:solidFill>
                <a:latin typeface="Georgia"/>
                <a:ea typeface="Georgia"/>
                <a:cs typeface="Georgia"/>
                <a:sym typeface="Georgia"/>
              </a:rPr>
              <a:t>This would not be a problem for the human visual system.</a:t>
            </a:r>
            <a:endParaRPr sz="1500">
              <a:solidFill>
                <a:srgbClr val="242424"/>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500">
                <a:solidFill>
                  <a:srgbClr val="242424"/>
                </a:solidFill>
                <a:latin typeface="Georgia"/>
                <a:ea typeface="Georgia"/>
                <a:cs typeface="Georgia"/>
                <a:sym typeface="Georgia"/>
              </a:rPr>
              <a:t>Our eyes don’t look at absolute intensity values, but rather local differences in intensities.</a:t>
            </a:r>
            <a:endParaRPr sz="1500">
              <a:solidFill>
                <a:srgbClr val="242424"/>
              </a:solidFill>
              <a:latin typeface="Georgia"/>
              <a:ea typeface="Georgia"/>
              <a:cs typeface="Georgia"/>
              <a:sym typeface="Georgia"/>
            </a:endParaRPr>
          </a:p>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88cb2d128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88cb2d128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424"/>
                </a:solidFill>
                <a:latin typeface="Georgia"/>
                <a:ea typeface="Georgia"/>
                <a:cs typeface="Georgia"/>
                <a:sym typeface="Georgia"/>
              </a:rPr>
              <a:t>Fully Connected Nets are not Translationally Invariant.</a:t>
            </a:r>
            <a:endParaRPr sz="1500">
              <a:solidFill>
                <a:srgbClr val="242424"/>
              </a:solidFill>
              <a:latin typeface="Georgia"/>
              <a:ea typeface="Georgia"/>
              <a:cs typeface="Georgia"/>
              <a:sym typeface="Georgi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88cb2d128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88cb2d128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424"/>
                </a:solidFill>
                <a:latin typeface="Georgia"/>
                <a:ea typeface="Georgia"/>
                <a:cs typeface="Georgia"/>
                <a:sym typeface="Georgia"/>
              </a:rPr>
              <a:t>Look at the patterns of the image</a:t>
            </a:r>
            <a:endParaRPr sz="1500">
              <a:solidFill>
                <a:srgbClr val="242424"/>
              </a:solidFill>
              <a:latin typeface="Georgia"/>
              <a:ea typeface="Georgia"/>
              <a:cs typeface="Georgia"/>
              <a:sym typeface="Georgi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847cf98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847cf98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Unlike previous meetings, today I will tell you the theoretical part of CNN and CV. Since there is a lot of information, it will be quite problematic to include both parts, practical and theoretical parts into one event. I divided the content of the presentation into the following logical parts. First, let's talk about what computer vision is, then I will briefly talk about the main stages of the invention of CNN. We will definitely discuss how CNNs are technically designed. And at the end, I will show you some examples of using CNN in real-life problems.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88cb2d128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88cb2d128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88cb2d128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c88cb2d128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88cb2d128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c88cb2d128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88cb2d128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88cb2d128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c88cb2d128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c88cb2d128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88cb2d128_1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88cb2d128_1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88cb2d128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88cb2d128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88cb2d128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c88cb2d128_1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c88cb2d128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c88cb2d128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88cb2d128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88cb2d128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847cf989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847cf989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595959"/>
                </a:solidFill>
              </a:rPr>
              <a:t>Computer vision tasks include methods for acquiring, processing, analyzing, and understanding digital images. Understanding in this context means transforming visual images into descriptions of the world that make sense to mental processes and can trigger appropriate actions. Computer vision is an interdisciplinary field that studies how computers can get high-level understanding of digital images or videos. In engineering terms, it aims to automate tasks that the human visual system can perform. Further, we will look at the 3 main components of Computer Vision - this is Image acquiring, processing and analysis.</a:t>
            </a:r>
            <a:endParaRPr sz="1200">
              <a:solidFill>
                <a:srgbClr val="595959"/>
              </a:solidFill>
            </a:endParaRPr>
          </a:p>
          <a:p>
            <a:pPr indent="0" lvl="0" marL="0" rtl="0" algn="just">
              <a:lnSpc>
                <a:spcPct val="115000"/>
              </a:lnSpc>
              <a:spcBef>
                <a:spcPts val="1200"/>
              </a:spcBef>
              <a:spcAft>
                <a:spcPts val="1200"/>
              </a:spcAft>
              <a:buClr>
                <a:schemeClr val="dk1"/>
              </a:buClr>
              <a:buSzPts val="1100"/>
              <a:buFont typeface="Arial"/>
              <a:buNone/>
            </a:pPr>
            <a:r>
              <a:t/>
            </a:r>
            <a:endParaRPr sz="1200">
              <a:solidFill>
                <a:srgbClr val="595959"/>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88cb2d128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88cb2d128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88cb2d128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c88cb2d128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88cb2d128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88cb2d128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88cb2d128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c88cb2d128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88cb2d128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c88cb2d128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88cb2d128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88cb2d128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c88cb2d128_1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c88cb2d128_1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c88cb2d128_1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c88cb2d128_1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424"/>
                </a:solidFill>
                <a:latin typeface="Georgia"/>
                <a:ea typeface="Georgia"/>
                <a:cs typeface="Georgia"/>
                <a:sym typeface="Georgia"/>
              </a:rPr>
              <a:t>The neural network itself learns to understand what patterns in the image it is important for it to be able to find.</a:t>
            </a:r>
            <a:endParaRPr sz="1500">
              <a:solidFill>
                <a:srgbClr val="242424"/>
              </a:solidFill>
              <a:latin typeface="Georgia"/>
              <a:ea typeface="Georgia"/>
              <a:cs typeface="Georgia"/>
              <a:sym typeface="Georgi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c88cb2d128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c88cb2d128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42424"/>
                </a:solidFill>
                <a:latin typeface="Georgia"/>
                <a:ea typeface="Georgia"/>
                <a:cs typeface="Georgia"/>
                <a:sym typeface="Georgia"/>
              </a:rPr>
              <a:t>Use this to (controllably) decrease image resolution or save the same output as an input!</a:t>
            </a:r>
            <a:endParaRPr sz="1500">
              <a:solidFill>
                <a:srgbClr val="242424"/>
              </a:solidFill>
              <a:latin typeface="Georgia"/>
              <a:ea typeface="Georgia"/>
              <a:cs typeface="Georgia"/>
              <a:sym typeface="Georgi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c88cb2d128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c88cb2d128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88cb2d128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88cb2d128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242424"/>
                </a:solidFill>
              </a:rPr>
              <a:t>But now we’ll talk a little about how the human visual system works. This is important because people are trying to copy the laws of nature and reproduce it on computers.</a:t>
            </a:r>
            <a:endParaRPr sz="1200">
              <a:solidFill>
                <a:srgbClr val="242424"/>
              </a:solidFill>
            </a:endParaRPr>
          </a:p>
          <a:p>
            <a:pPr indent="0" lvl="0" marL="0" rtl="0" algn="just">
              <a:lnSpc>
                <a:spcPct val="115000"/>
              </a:lnSpc>
              <a:spcBef>
                <a:spcPts val="1200"/>
              </a:spcBef>
              <a:spcAft>
                <a:spcPts val="0"/>
              </a:spcAft>
              <a:buClr>
                <a:schemeClr val="dk1"/>
              </a:buClr>
              <a:buSzPts val="1100"/>
              <a:buFont typeface="Arial"/>
              <a:buNone/>
            </a:pPr>
            <a:r>
              <a:rPr lang="en" sz="1200">
                <a:solidFill>
                  <a:srgbClr val="242424"/>
                </a:solidFill>
              </a:rPr>
              <a:t>“More than 50 percent of the cerebral cortex is responsible for processing visual information.” William J. Allyn, professor of medical optics, said this.</a:t>
            </a:r>
            <a:endParaRPr sz="1200">
              <a:solidFill>
                <a:srgbClr val="242424"/>
              </a:solidFill>
            </a:endParaRPr>
          </a:p>
          <a:p>
            <a:pPr indent="0" lvl="0" marL="0" rtl="0" algn="just">
              <a:lnSpc>
                <a:spcPct val="115000"/>
              </a:lnSpc>
              <a:spcBef>
                <a:spcPts val="1200"/>
              </a:spcBef>
              <a:spcAft>
                <a:spcPts val="0"/>
              </a:spcAft>
              <a:buClr>
                <a:schemeClr val="dk1"/>
              </a:buClr>
              <a:buSzPts val="1100"/>
              <a:buFont typeface="Arial"/>
              <a:buNone/>
            </a:pPr>
            <a:r>
              <a:rPr lang="en" sz="1200">
                <a:solidFill>
                  <a:srgbClr val="242424"/>
                </a:solidFill>
              </a:rPr>
              <a:t>Our visual cortex is divided into several areas based on structural and functional classification. It is assumed that the complexity of visual processing increases for each region as visual information is transmitted. While simple cells are primarily located in V1 and respond to certain types of visual features, such as the orientation of edges and lines, complex cells in area V2 respond to differences in colors, complex patterns, and object orientation.</a:t>
            </a:r>
            <a:endParaRPr sz="1200">
              <a:solidFill>
                <a:srgbClr val="242424"/>
              </a:solidFill>
            </a:endParaRPr>
          </a:p>
          <a:p>
            <a:pPr indent="0" lvl="0" marL="0" rtl="0" algn="just">
              <a:lnSpc>
                <a:spcPct val="115000"/>
              </a:lnSpc>
              <a:spcBef>
                <a:spcPts val="1200"/>
              </a:spcBef>
              <a:spcAft>
                <a:spcPts val="0"/>
              </a:spcAft>
              <a:buClr>
                <a:schemeClr val="dk1"/>
              </a:buClr>
              <a:buSzPts val="1100"/>
              <a:buFont typeface="Arial"/>
              <a:buNone/>
            </a:pPr>
            <a:r>
              <a:rPr lang="en" sz="1200">
                <a:solidFill>
                  <a:srgbClr val="242424"/>
                </a:solidFill>
              </a:rPr>
              <a:t>In the early 50s, two neuroscientists from Harvard Medical School, David Hubel and Thorsten Wiesel, conducted an experiment on the visual cortex of cats, the results of which earned them two Nobel Prizes. That experiment involves recording the activity of neurons in a cat's visual cortex as they move a bright line across the retina. The study showed that: (1) the neuron activated only the line that was in a specific location on the retina, (2) the neuron's activity varied depending on the orientation of the line, and (3) sometimes the neuron only activated when the line moved in a certain direction (different neurons respond to different angles). This discovery gave the way for modern computer vision and was implemented in a convolutional neural network model.</a:t>
            </a:r>
            <a:endParaRPr sz="1200">
              <a:solidFill>
                <a:srgbClr val="242424"/>
              </a:solidFill>
            </a:endParaRPr>
          </a:p>
          <a:p>
            <a:pPr indent="0" lvl="0" marL="0" rtl="0" algn="just">
              <a:lnSpc>
                <a:spcPct val="115000"/>
              </a:lnSpc>
              <a:spcBef>
                <a:spcPts val="1200"/>
              </a:spcBef>
              <a:spcAft>
                <a:spcPts val="1200"/>
              </a:spcAft>
              <a:buClr>
                <a:schemeClr val="dk1"/>
              </a:buClr>
              <a:buSzPts val="1100"/>
              <a:buFont typeface="Arial"/>
              <a:buNone/>
            </a:pPr>
            <a:r>
              <a:t/>
            </a:r>
            <a:endParaRPr sz="1200">
              <a:solidFill>
                <a:srgbClr val="242424"/>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c88cb2d128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c88cb2d128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c88cb2d128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c88cb2d128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c88cb2d128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c88cb2d128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c88cb2d128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c88cb2d128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88cb2d128_1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c88cb2d128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c88cb2d128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c88cb2d128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242424"/>
                </a:solidFill>
                <a:latin typeface="Georgia"/>
                <a:ea typeface="Georgia"/>
                <a:cs typeface="Georgia"/>
                <a:sym typeface="Georgia"/>
              </a:rPr>
              <a:t>automatic translation</a:t>
            </a:r>
            <a:endParaRPr sz="1500">
              <a:solidFill>
                <a:srgbClr val="242424"/>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500">
                <a:solidFill>
                  <a:srgbClr val="242424"/>
                </a:solidFill>
                <a:latin typeface="Georgia"/>
                <a:ea typeface="Georgia"/>
                <a:cs typeface="Georgia"/>
                <a:sym typeface="Georgia"/>
              </a:rPr>
              <a:t>improving the quality of document photos</a:t>
            </a:r>
            <a:endParaRPr sz="1500">
              <a:solidFill>
                <a:srgbClr val="242424"/>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500">
                <a:solidFill>
                  <a:srgbClr val="242424"/>
                </a:solidFill>
                <a:latin typeface="Georgia"/>
                <a:ea typeface="Georgia"/>
                <a:cs typeface="Georgia"/>
                <a:sym typeface="Georgia"/>
              </a:rPr>
              <a:t>scan of receipts/business cards/etc</a:t>
            </a:r>
            <a:endParaRPr sz="1500">
              <a:solidFill>
                <a:srgbClr val="242424"/>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sz="1500">
                <a:solidFill>
                  <a:srgbClr val="242424"/>
                </a:solidFill>
                <a:latin typeface="Georgia"/>
                <a:ea typeface="Georgia"/>
                <a:cs typeface="Georgia"/>
                <a:sym typeface="Georgia"/>
              </a:rPr>
              <a:t>vehicle license plate recognition</a:t>
            </a:r>
            <a:endParaRPr sz="1500">
              <a:solidFill>
                <a:srgbClr val="242424"/>
              </a:solidFill>
              <a:latin typeface="Georgia"/>
              <a:ea typeface="Georgia"/>
              <a:cs typeface="Georgia"/>
              <a:sym typeface="Georgia"/>
            </a:endParaRPr>
          </a:p>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c88cb2d128_1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c88cb2d128_1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c88cb2d128_1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c88cb2d128_1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c88cb2d128_1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c88cb2d128_1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c88cb2d128_1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c88cb2d128_1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88cb2d1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88cb2d1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Returning back to main parts of CV, just see at Image acquiring. How to collect the visual </a:t>
            </a:r>
            <a:r>
              <a:rPr lang="en" sz="1200">
                <a:solidFill>
                  <a:schemeClr val="dk1"/>
                </a:solidFill>
              </a:rPr>
              <a:t>information? </a:t>
            </a:r>
            <a:r>
              <a:rPr lang="en" sz="1200">
                <a:solidFill>
                  <a:schemeClr val="dk1"/>
                </a:solidFill>
              </a:rPr>
              <a:t>Humans use their eyes to collect visual information. The machines use different types of cameras.</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The slide shows two interesting examples of cameras. Intel RealSense D435 is a depth camera. Not only can it take a simple photo of what objects look like, but it can also determine how far objects are from the camera and thus achieve a 3D visual effect. The output of a depth camera is typically a depth map, where the value of each pixel represents the distance from that pixel to the camera. This depth information is very useful in many applications such as robot navigation, augmented reality, gesture recognition and more.</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 sz="1200">
                <a:solidFill>
                  <a:schemeClr val="dk1"/>
                </a:solidFill>
              </a:rPr>
              <a:t>The other camera uses Time-of-Flight (TOF) camera technology. The basic principle of TOF is to use an infrared emitter to emit modulated light pulses. When light pulses are reflected from an object and returned to the receiver, the travel time of the light pulse is used to calculate the distance to the object. This modulation method places very high demands on the emitter and receiver - the light travels so quickly that extremely high precision is required to measure time. However, this principle is the basis of some other cameras.</a:t>
            </a:r>
            <a:endParaRPr sz="12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88cb2d128_1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c88cb2d128_1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242424"/>
              </a:solidFill>
              <a:latin typeface="Georgia"/>
              <a:ea typeface="Georgia"/>
              <a:cs typeface="Georgia"/>
              <a:sym typeface="Georg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c88cb2d128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c88cb2d128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11111"/>
                </a:solidFill>
              </a:rPr>
              <a:t>The most important part is how to perceive the information. We know about visual illusions. The human visual system is inferential, meaning that it is based on our previous knowledge. </a:t>
            </a:r>
            <a:endParaRPr sz="1200">
              <a:solidFill>
                <a:srgbClr val="111111"/>
              </a:solidFill>
            </a:endParaRPr>
          </a:p>
          <a:p>
            <a:pPr indent="0" lvl="0" marL="0" rtl="0" algn="l">
              <a:spcBef>
                <a:spcPts val="0"/>
              </a:spcBef>
              <a:spcAft>
                <a:spcPts val="0"/>
              </a:spcAft>
              <a:buNone/>
            </a:pPr>
            <a:r>
              <a:rPr lang="en" sz="1200">
                <a:solidFill>
                  <a:srgbClr val="111111"/>
                </a:solidFill>
              </a:rPr>
              <a:t>One of the task of the visual system is to define the color of objects in the surrounding world. </a:t>
            </a:r>
            <a:endParaRPr sz="1200">
              <a:solidFill>
                <a:srgbClr val="111111"/>
              </a:solidFill>
            </a:endParaRPr>
          </a:p>
          <a:p>
            <a:pPr indent="0" lvl="0" marL="0" rtl="0" algn="l">
              <a:spcBef>
                <a:spcPts val="0"/>
              </a:spcBef>
              <a:spcAft>
                <a:spcPts val="0"/>
              </a:spcAft>
              <a:buClr>
                <a:schemeClr val="dk1"/>
              </a:buClr>
              <a:buSzPts val="1100"/>
              <a:buFont typeface="Arial"/>
              <a:buNone/>
            </a:pPr>
            <a:r>
              <a:rPr lang="en" sz="1200">
                <a:solidFill>
                  <a:srgbClr val="111111"/>
                </a:solidFill>
              </a:rPr>
              <a:t>Let's look at two examples. </a:t>
            </a:r>
            <a:r>
              <a:rPr lang="en" sz="1200">
                <a:solidFill>
                  <a:srgbClr val="111111"/>
                </a:solidFill>
              </a:rPr>
              <a:t>In the first case, the task is to determine the gray shade of the A and B cells on the floor. A white surface in shadow may reflect less light than a black surface in full light. The visual system uses several techniques. The first trick is based on local contrast. In the picture, a light cell in the shadow is surrounded by darker cells, i.e. comparing the brightness of neighboring cells. The second trick is based on the fact that shadows often have soft edges, while borders of cells have sharp edges. The visual system tends to ignore gradual changes in light levels, so it can detect the color of surfaces without being fooled by shadows. Therefore, in fact, cell A and B have the same color.</a:t>
            </a:r>
            <a:endParaRPr sz="1200">
              <a:solidFill>
                <a:srgbClr val="111111"/>
              </a:solidFill>
            </a:endParaRPr>
          </a:p>
          <a:p>
            <a:pPr indent="0" lvl="0" marL="0" rtl="0" algn="l">
              <a:spcBef>
                <a:spcPts val="0"/>
              </a:spcBef>
              <a:spcAft>
                <a:spcPts val="0"/>
              </a:spcAft>
              <a:buClr>
                <a:schemeClr val="dk1"/>
              </a:buClr>
              <a:buSzPts val="1100"/>
              <a:buFont typeface="Arial"/>
              <a:buNone/>
            </a:pPr>
            <a:r>
              <a:t/>
            </a:r>
            <a:endParaRPr sz="1200">
              <a:solidFill>
                <a:srgbClr val="111111"/>
              </a:solidFill>
            </a:endParaRPr>
          </a:p>
          <a:p>
            <a:pPr indent="0" lvl="0" marL="0" rtl="0" algn="l">
              <a:spcBef>
                <a:spcPts val="0"/>
              </a:spcBef>
              <a:spcAft>
                <a:spcPts val="0"/>
              </a:spcAft>
              <a:buClr>
                <a:schemeClr val="dk1"/>
              </a:buClr>
              <a:buSzPts val="1100"/>
              <a:buFont typeface="Arial"/>
              <a:buNone/>
            </a:pPr>
            <a:r>
              <a:rPr lang="en" sz="1200">
                <a:solidFill>
                  <a:srgbClr val="111111"/>
                </a:solidFill>
              </a:rPr>
              <a:t>Another example of an illusion is the second image with circles.</a:t>
            </a:r>
            <a:endParaRPr sz="1200">
              <a:solidFill>
                <a:srgbClr val="111111"/>
              </a:solidFill>
            </a:endParaRPr>
          </a:p>
          <a:p>
            <a:pPr indent="0" lvl="0" marL="0" rtl="0" algn="l">
              <a:spcBef>
                <a:spcPts val="0"/>
              </a:spcBef>
              <a:spcAft>
                <a:spcPts val="0"/>
              </a:spcAft>
              <a:buNone/>
            </a:pPr>
            <a:r>
              <a:rPr lang="en" sz="1200">
                <a:solidFill>
                  <a:srgbClr val="111111"/>
                </a:solidFill>
              </a:rPr>
              <a:t>On the image, horizontally aligned linear contrast gradients are enclosed within circular outlines. However, we clearly see those circles with higher brightness at the top as convex, and those with lower brightness as concave. Thus, the visual system seems to “guess” the typical direction of illumination of the surface.</a:t>
            </a:r>
            <a:endParaRPr sz="1200">
              <a:solidFill>
                <a:srgbClr val="11111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88cb2d12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88cb2d12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 mentioned above in the case of the human visual system, after receiving an image, this information needs to be preprocessed, simple elements such as boundaries, edges, curved or straight lines must be identified, noise removed, etc. We do the same in the case of computer vision. The slide shows some examples of image preprocessing.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c88cb2d12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c88cb2d12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interesting part is analyzing and understanding the images. A human does this automatically, based on the experience and knowledge that he has accumulated during his life. In the case of computer vision, we need to develop algorithms that can understand images. The slide shows some examples of image analysis such as image classification, object detection and tracking to track that object in a video, action recognition to understand what a person is doing, and pose estimation by detecting the movements of body parts.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88cb2d128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c88cb2d12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One of the algorithms that allows you to analyze images is Convolutional Neural Networks.  The name convolutional neural networks actually originated with the design of the LeNet by Yann LeCun and team. It was mainly developed between 1989 and 1998 for the handwritten digit recognition task. The article you can find in the internet, it’s free access for all. </a:t>
            </a:r>
            <a:r>
              <a:rPr lang="en">
                <a:solidFill>
                  <a:schemeClr val="dk1"/>
                </a:solidFill>
              </a:rPr>
              <a:t>The overall architecture consists of 5 layers and have 60 thouthands parameters. About the structure of this types of neural networks we will talk a little later, when we will discuss about technical side of CNNs.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proceedings.neurips.cc/paper_files/paper/2012/file/c399862d3b9d6b76c8436e924a68c45b-Paper.pdf"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rxiv.org/abs/1409.1556v1" TargetMode="Externa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arxiv.org/abs/1512.03385" TargetMode="External"/><Relationship Id="rId4" Type="http://schemas.openxmlformats.org/officeDocument/2006/relationships/image" Target="../media/image18.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4.png"/><Relationship Id="rId6" Type="http://schemas.openxmlformats.org/officeDocument/2006/relationships/image" Target="../media/image42.png"/><Relationship Id="rId7"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3.gif"/><Relationship Id="rId4" Type="http://schemas.openxmlformats.org/officeDocument/2006/relationships/image" Target="../media/image57.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8.jpg"/><Relationship Id="rId4" Type="http://schemas.openxmlformats.org/officeDocument/2006/relationships/image" Target="../media/image47.png"/><Relationship Id="rId5"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1.jpg"/><Relationship Id="rId5" Type="http://schemas.openxmlformats.org/officeDocument/2006/relationships/hyperlink" Target="https://doi.org/10.1113/jphysiol.1959.sp00630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6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8.png"/><Relationship Id="rId4" Type="http://schemas.openxmlformats.org/officeDocument/2006/relationships/image" Target="../media/image6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1.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3.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5.gif"/><Relationship Id="rId4" Type="http://schemas.openxmlformats.org/officeDocument/2006/relationships/image" Target="../media/image75.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6.gif"/><Relationship Id="rId4" Type="http://schemas.openxmlformats.org/officeDocument/2006/relationships/image" Target="../media/image7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linkedin.com/in/adgefficiency/" TargetMode="External"/><Relationship Id="rId4" Type="http://schemas.openxmlformats.org/officeDocument/2006/relationships/hyperlink" Target="https://www.linkedin.com/in/tgaintseva/" TargetMode="External"/><Relationship Id="rId5" Type="http://schemas.openxmlformats.org/officeDocument/2006/relationships/hyperlink" Target="https://www.linkedin.com/in/james-atlas-a13b9745/" TargetMode="External"/><Relationship Id="rId6" Type="http://schemas.openxmlformats.org/officeDocument/2006/relationships/hyperlink" Target="https://dritchie.github.io/" TargetMode="External"/><Relationship Id="rId7" Type="http://schemas.openxmlformats.org/officeDocument/2006/relationships/hyperlink" Target="https://www.linkedin.com/in/richard-green-aa7a3622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vision.stanford.edu/cs598_spring07/papers/Lecun98.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07650"/>
            <a:ext cx="8520600" cy="2230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000"/>
              <a:t>Computer Vision </a:t>
            </a:r>
            <a:endParaRPr b="1" sz="4000"/>
          </a:p>
          <a:p>
            <a:pPr indent="0" lvl="0" marL="0" rtl="0" algn="ctr">
              <a:spcBef>
                <a:spcPts val="0"/>
              </a:spcBef>
              <a:spcAft>
                <a:spcPts val="0"/>
              </a:spcAft>
              <a:buNone/>
            </a:pPr>
            <a:r>
              <a:rPr b="1" lang="en" sz="4000"/>
              <a:t>with </a:t>
            </a:r>
            <a:endParaRPr b="1" sz="4000"/>
          </a:p>
          <a:p>
            <a:pPr indent="0" lvl="0" marL="0" rtl="0" algn="ctr">
              <a:spcBef>
                <a:spcPts val="0"/>
              </a:spcBef>
              <a:spcAft>
                <a:spcPts val="0"/>
              </a:spcAft>
              <a:buNone/>
            </a:pPr>
            <a:r>
              <a:rPr b="1" lang="en" sz="4000"/>
              <a:t>С</a:t>
            </a:r>
            <a:r>
              <a:rPr b="1" lang="en" sz="4000"/>
              <a:t>onvolutional</a:t>
            </a:r>
            <a:r>
              <a:rPr b="1" lang="en" sz="4000"/>
              <a:t> Neural Networks</a:t>
            </a:r>
            <a:endParaRPr b="1" sz="4000"/>
          </a:p>
        </p:txBody>
      </p:sp>
      <p:sp>
        <p:nvSpPr>
          <p:cNvPr id="55" name="Google Shape;55;p13"/>
          <p:cNvSpPr txBox="1"/>
          <p:nvPr>
            <p:ph idx="1" type="subTitle"/>
          </p:nvPr>
        </p:nvSpPr>
        <p:spPr>
          <a:xfrm>
            <a:off x="311700" y="2872800"/>
            <a:ext cx="8520600" cy="2107200"/>
          </a:xfrm>
          <a:prstGeom prst="rect">
            <a:avLst/>
          </a:prstGeom>
        </p:spPr>
        <p:txBody>
          <a:bodyPr anchorCtr="0" anchor="t" bIns="91425" lIns="91425" spcFirstLastPara="1" rIns="91425" wrap="square" tIns="91425">
            <a:normAutofit fontScale="62500" lnSpcReduction="10000"/>
          </a:bodyPr>
          <a:lstStyle/>
          <a:p>
            <a:pPr indent="0" lvl="0" marL="0" rtl="0" algn="ctr">
              <a:lnSpc>
                <a:spcPct val="150000"/>
              </a:lnSpc>
              <a:spcBef>
                <a:spcPts val="0"/>
              </a:spcBef>
              <a:spcAft>
                <a:spcPts val="0"/>
              </a:spcAft>
              <a:buNone/>
            </a:pPr>
            <a:r>
              <a:rPr b="1" lang="en"/>
              <a:t>Roman Naumov</a:t>
            </a:r>
            <a:endParaRPr b="1"/>
          </a:p>
          <a:p>
            <a:pPr indent="0" lvl="0" marL="0" rtl="0" algn="ctr">
              <a:spcBef>
                <a:spcPts val="0"/>
              </a:spcBef>
              <a:spcAft>
                <a:spcPts val="0"/>
              </a:spcAft>
              <a:buNone/>
            </a:pPr>
            <a:r>
              <a:rPr lang="en"/>
              <a:t>MADS student at the University of Canterbury</a:t>
            </a:r>
            <a:endParaRPr/>
          </a:p>
          <a:p>
            <a:pPr indent="0" lvl="0" marL="0" rtl="0" algn="ctr">
              <a:spcBef>
                <a:spcPts val="0"/>
              </a:spcBef>
              <a:spcAft>
                <a:spcPts val="0"/>
              </a:spcAft>
              <a:buNone/>
            </a:pPr>
            <a:r>
              <a:t/>
            </a:r>
            <a:endParaRPr/>
          </a:p>
          <a:p>
            <a:pPr indent="0" lvl="0" marL="0" rtl="0" algn="ctr">
              <a:lnSpc>
                <a:spcPct val="150000"/>
              </a:lnSpc>
              <a:spcBef>
                <a:spcPts val="0"/>
              </a:spcBef>
              <a:spcAft>
                <a:spcPts val="0"/>
              </a:spcAft>
              <a:buNone/>
            </a:pPr>
            <a:r>
              <a:rPr lang="en"/>
              <a:t>Christchurch Data Science Meetup</a:t>
            </a:r>
            <a:endParaRPr/>
          </a:p>
          <a:p>
            <a:pPr indent="0" lvl="0" marL="0" rtl="0" algn="ctr">
              <a:lnSpc>
                <a:spcPct val="150000"/>
              </a:lnSpc>
              <a:spcBef>
                <a:spcPts val="0"/>
              </a:spcBef>
              <a:spcAft>
                <a:spcPts val="0"/>
              </a:spcAft>
              <a:buNone/>
            </a:pPr>
            <a:r>
              <a:rPr lang="en"/>
              <a:t>New Zealand</a:t>
            </a:r>
            <a:endParaRPr/>
          </a:p>
          <a:p>
            <a:pPr indent="0" lvl="0" marL="0" rtl="0" algn="ctr">
              <a:lnSpc>
                <a:spcPct val="150000"/>
              </a:lnSpc>
              <a:spcBef>
                <a:spcPts val="0"/>
              </a:spcBef>
              <a:spcAft>
                <a:spcPts val="0"/>
              </a:spcAft>
              <a:buNone/>
            </a:pPr>
            <a:r>
              <a:rPr lang="en"/>
              <a:t>09.04.2024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History of </a:t>
            </a:r>
            <a:r>
              <a:rPr b="1" lang="en" sz="2800">
                <a:solidFill>
                  <a:schemeClr val="dk1"/>
                </a:solidFill>
              </a:rPr>
              <a:t>CNNs</a:t>
            </a:r>
            <a:endParaRPr b="1" sz="2800">
              <a:solidFill>
                <a:schemeClr val="dk1"/>
              </a:solidFill>
            </a:endParaRPr>
          </a:p>
        </p:txBody>
      </p:sp>
      <p:pic>
        <p:nvPicPr>
          <p:cNvPr id="137" name="Google Shape;137;p22"/>
          <p:cNvPicPr preferRelativeResize="0"/>
          <p:nvPr/>
        </p:nvPicPr>
        <p:blipFill>
          <a:blip r:embed="rId3">
            <a:alphaModFix/>
          </a:blip>
          <a:stretch>
            <a:fillRect/>
          </a:stretch>
        </p:blipFill>
        <p:spPr>
          <a:xfrm>
            <a:off x="990600" y="769950"/>
            <a:ext cx="7281500" cy="422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AlexNet, 2012</a:t>
            </a:r>
            <a:endParaRPr b="1" sz="2800">
              <a:solidFill>
                <a:schemeClr val="dk1"/>
              </a:solidFill>
            </a:endParaRPr>
          </a:p>
        </p:txBody>
      </p:sp>
      <p:sp>
        <p:nvSpPr>
          <p:cNvPr id="143" name="Google Shape;143;p23"/>
          <p:cNvSpPr txBox="1"/>
          <p:nvPr>
            <p:ph idx="1" type="body"/>
          </p:nvPr>
        </p:nvSpPr>
        <p:spPr>
          <a:xfrm>
            <a:off x="380425" y="699200"/>
            <a:ext cx="8424600" cy="12051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AlexNet was born out of the need to improve the results of the </a:t>
            </a:r>
            <a:r>
              <a:rPr b="1" lang="en" sz="1200"/>
              <a:t>ImageNet</a:t>
            </a:r>
            <a:r>
              <a:rPr lang="en" sz="1200"/>
              <a:t> challenge.</a:t>
            </a:r>
            <a:endParaRPr sz="1200"/>
          </a:p>
          <a:p>
            <a:pPr indent="-304800" lvl="0" marL="457200" rtl="0" algn="l">
              <a:lnSpc>
                <a:spcPct val="100000"/>
              </a:lnSpc>
              <a:spcBef>
                <a:spcPts val="0"/>
              </a:spcBef>
              <a:spcAft>
                <a:spcPts val="0"/>
              </a:spcAft>
              <a:buSzPts val="1200"/>
              <a:buChar char="●"/>
            </a:pPr>
            <a:r>
              <a:rPr lang="en" sz="1200"/>
              <a:t>Accuracy of 84.7% - winner </a:t>
            </a:r>
            <a:r>
              <a:rPr lang="en" sz="1200"/>
              <a:t>of ILSVRC in 2012.</a:t>
            </a:r>
            <a:endParaRPr sz="1200"/>
          </a:p>
          <a:p>
            <a:pPr indent="-304800" lvl="0" marL="457200" rtl="0" algn="l">
              <a:lnSpc>
                <a:spcPct val="100000"/>
              </a:lnSpc>
              <a:spcBef>
                <a:spcPts val="0"/>
              </a:spcBef>
              <a:spcAft>
                <a:spcPts val="0"/>
              </a:spcAft>
              <a:buSzPts val="1200"/>
              <a:buChar char="●"/>
            </a:pPr>
            <a:r>
              <a:rPr lang="en" sz="1200"/>
              <a:t>5 Convolutional (CONV) layers and 3 Fully Connected (FC) layers. Activation function - Rectified Linear Unit (ReLU).</a:t>
            </a:r>
            <a:endParaRPr sz="1200"/>
          </a:p>
          <a:p>
            <a:pPr indent="-304800" lvl="0" marL="457200" rtl="0" algn="l">
              <a:lnSpc>
                <a:spcPct val="100000"/>
              </a:lnSpc>
              <a:spcBef>
                <a:spcPts val="0"/>
              </a:spcBef>
              <a:spcAft>
                <a:spcPts val="0"/>
              </a:spcAft>
              <a:buSzPts val="1200"/>
              <a:buChar char="●"/>
            </a:pPr>
            <a:r>
              <a:rPr lang="en" sz="1200"/>
              <a:t>The paper - </a:t>
            </a:r>
            <a:r>
              <a:rPr lang="en" sz="1200" u="sng">
                <a:solidFill>
                  <a:schemeClr val="hlink"/>
                </a:solidFill>
                <a:hlinkClick r:id="rId3"/>
              </a:rPr>
              <a:t>Krizhevsky, A., Sutskever, I., &amp; Hinton, G. E. (2012). ImageNet Classification with Deep Convolutional Neural Networks. Advances in Neural Information Processing Systems, 25. </a:t>
            </a:r>
            <a:endParaRPr sz="1200"/>
          </a:p>
        </p:txBody>
      </p:sp>
      <p:pic>
        <p:nvPicPr>
          <p:cNvPr id="144" name="Google Shape;144;p23"/>
          <p:cNvPicPr preferRelativeResize="0"/>
          <p:nvPr/>
        </p:nvPicPr>
        <p:blipFill>
          <a:blip r:embed="rId4">
            <a:alphaModFix/>
          </a:blip>
          <a:stretch>
            <a:fillRect/>
          </a:stretch>
        </p:blipFill>
        <p:spPr>
          <a:xfrm>
            <a:off x="914400" y="2023400"/>
            <a:ext cx="7581900" cy="300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VGG-16</a:t>
            </a:r>
            <a:r>
              <a:rPr b="1" lang="en" sz="2800">
                <a:solidFill>
                  <a:schemeClr val="dk1"/>
                </a:solidFill>
              </a:rPr>
              <a:t>, 2014</a:t>
            </a:r>
            <a:endParaRPr b="1" sz="2800">
              <a:solidFill>
                <a:schemeClr val="dk1"/>
              </a:solidFill>
            </a:endParaRPr>
          </a:p>
        </p:txBody>
      </p:sp>
      <p:sp>
        <p:nvSpPr>
          <p:cNvPr id="150" name="Google Shape;150;p24"/>
          <p:cNvSpPr txBox="1"/>
          <p:nvPr>
            <p:ph idx="1" type="body"/>
          </p:nvPr>
        </p:nvSpPr>
        <p:spPr>
          <a:xfrm>
            <a:off x="380425" y="699200"/>
            <a:ext cx="8424600" cy="12051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Accuracy of 92.7%.</a:t>
            </a:r>
            <a:endParaRPr sz="1200"/>
          </a:p>
          <a:p>
            <a:pPr indent="-304800" lvl="0" marL="457200" rtl="0" algn="l">
              <a:lnSpc>
                <a:spcPct val="100000"/>
              </a:lnSpc>
              <a:spcBef>
                <a:spcPts val="0"/>
              </a:spcBef>
              <a:spcAft>
                <a:spcPts val="0"/>
              </a:spcAft>
              <a:buSzPts val="1200"/>
              <a:buChar char="●"/>
            </a:pPr>
            <a:r>
              <a:rPr lang="en" sz="1200"/>
              <a:t>Fixed-size smaller filters.</a:t>
            </a:r>
            <a:endParaRPr sz="1200"/>
          </a:p>
          <a:p>
            <a:pPr indent="-304800" lvl="0" marL="457200" rtl="0" algn="l">
              <a:lnSpc>
                <a:spcPct val="100000"/>
              </a:lnSpc>
              <a:spcBef>
                <a:spcPts val="0"/>
              </a:spcBef>
              <a:spcAft>
                <a:spcPts val="0"/>
              </a:spcAft>
              <a:buSzPts val="1200"/>
              <a:buChar char="●"/>
            </a:pPr>
            <a:r>
              <a:rPr lang="en" sz="1200"/>
              <a:t>13 </a:t>
            </a:r>
            <a:r>
              <a:rPr lang="en" sz="1200"/>
              <a:t>Convolutional</a:t>
            </a:r>
            <a:r>
              <a:rPr lang="en" sz="1200"/>
              <a:t> layers and 3 Fully Connected (FC) layers. </a:t>
            </a:r>
            <a:endParaRPr sz="1200"/>
          </a:p>
          <a:p>
            <a:pPr indent="-304800" lvl="0" marL="457200" rtl="0" algn="l">
              <a:lnSpc>
                <a:spcPct val="100000"/>
              </a:lnSpc>
              <a:spcBef>
                <a:spcPts val="0"/>
              </a:spcBef>
              <a:spcAft>
                <a:spcPts val="0"/>
              </a:spcAft>
              <a:buSzPts val="1200"/>
              <a:buChar char="●"/>
            </a:pPr>
            <a:r>
              <a:rPr lang="en" sz="1200"/>
              <a:t>The paper - </a:t>
            </a:r>
            <a:r>
              <a:rPr lang="en" sz="1200" u="sng">
                <a:solidFill>
                  <a:schemeClr val="hlink"/>
                </a:solidFill>
                <a:hlinkClick r:id="rId3"/>
              </a:rPr>
              <a:t>Simonyan, K., &amp; Zisserman, A. (2014). Very Deep Convolutional Networks for Large-Scale Image Recognition.</a:t>
            </a:r>
            <a:endParaRPr sz="1200"/>
          </a:p>
        </p:txBody>
      </p:sp>
      <p:pic>
        <p:nvPicPr>
          <p:cNvPr id="151" name="Google Shape;151;p24"/>
          <p:cNvPicPr preferRelativeResize="0"/>
          <p:nvPr/>
        </p:nvPicPr>
        <p:blipFill>
          <a:blip r:embed="rId4">
            <a:alphaModFix/>
          </a:blip>
          <a:stretch>
            <a:fillRect/>
          </a:stretch>
        </p:blipFill>
        <p:spPr>
          <a:xfrm>
            <a:off x="1981200" y="2056700"/>
            <a:ext cx="5135200" cy="293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ResNet-152</a:t>
            </a:r>
            <a:r>
              <a:rPr b="1" lang="en" sz="2800">
                <a:solidFill>
                  <a:schemeClr val="dk1"/>
                </a:solidFill>
              </a:rPr>
              <a:t>, 2015</a:t>
            </a:r>
            <a:endParaRPr b="1" sz="2800">
              <a:solidFill>
                <a:schemeClr val="dk1"/>
              </a:solidFill>
            </a:endParaRPr>
          </a:p>
        </p:txBody>
      </p:sp>
      <p:sp>
        <p:nvSpPr>
          <p:cNvPr id="157" name="Google Shape;157;p25"/>
          <p:cNvSpPr txBox="1"/>
          <p:nvPr>
            <p:ph idx="1" type="body"/>
          </p:nvPr>
        </p:nvSpPr>
        <p:spPr>
          <a:xfrm>
            <a:off x="676875" y="699200"/>
            <a:ext cx="6375600" cy="12051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Accuracy of 96.4% - winner of ILSVRC in 2015.</a:t>
            </a:r>
            <a:endParaRPr sz="1200"/>
          </a:p>
          <a:p>
            <a:pPr indent="-304800" lvl="0" marL="457200" rtl="0" algn="l">
              <a:lnSpc>
                <a:spcPct val="100000"/>
              </a:lnSpc>
              <a:spcBef>
                <a:spcPts val="0"/>
              </a:spcBef>
              <a:spcAft>
                <a:spcPts val="0"/>
              </a:spcAft>
              <a:buSzPts val="1200"/>
              <a:buChar char="●"/>
            </a:pPr>
            <a:r>
              <a:rPr lang="en" sz="1200"/>
              <a:t>ResNet architecture makes use of shortcut connections to solve the vanishing gradient problem.</a:t>
            </a:r>
            <a:endParaRPr sz="1200"/>
          </a:p>
          <a:p>
            <a:pPr indent="-304800" lvl="0" marL="457200" rtl="0" algn="l">
              <a:lnSpc>
                <a:spcPct val="100000"/>
              </a:lnSpc>
              <a:spcBef>
                <a:spcPts val="0"/>
              </a:spcBef>
              <a:spcAft>
                <a:spcPts val="0"/>
              </a:spcAft>
              <a:buSzPts val="1200"/>
              <a:buChar char="●"/>
            </a:pPr>
            <a:r>
              <a:rPr lang="en" sz="1200"/>
              <a:t>152 layers.</a:t>
            </a:r>
            <a:endParaRPr sz="1200"/>
          </a:p>
          <a:p>
            <a:pPr indent="-304800" lvl="0" marL="457200" rtl="0" algn="l">
              <a:lnSpc>
                <a:spcPct val="100000"/>
              </a:lnSpc>
              <a:spcBef>
                <a:spcPts val="0"/>
              </a:spcBef>
              <a:spcAft>
                <a:spcPts val="0"/>
              </a:spcAft>
              <a:buSzPts val="1200"/>
              <a:buChar char="●"/>
            </a:pPr>
            <a:r>
              <a:rPr lang="en" sz="1200"/>
              <a:t>The paper - </a:t>
            </a:r>
            <a:r>
              <a:rPr lang="en" sz="1200" u="sng">
                <a:solidFill>
                  <a:schemeClr val="hlink"/>
                </a:solidFill>
                <a:hlinkClick r:id="rId3"/>
              </a:rPr>
              <a:t>He, K., Zhang, X., Ren, S., &amp; Sun, J. (2015). Deep Residual Learning for Image Recognition.</a:t>
            </a:r>
            <a:endParaRPr sz="1200"/>
          </a:p>
        </p:txBody>
      </p:sp>
      <p:pic>
        <p:nvPicPr>
          <p:cNvPr id="158" name="Google Shape;158;p25"/>
          <p:cNvPicPr preferRelativeResize="0"/>
          <p:nvPr/>
        </p:nvPicPr>
        <p:blipFill>
          <a:blip r:embed="rId4">
            <a:alphaModFix/>
          </a:blip>
          <a:stretch>
            <a:fillRect/>
          </a:stretch>
        </p:blipFill>
        <p:spPr>
          <a:xfrm>
            <a:off x="7398225" y="656450"/>
            <a:ext cx="1542725" cy="4379350"/>
          </a:xfrm>
          <a:prstGeom prst="rect">
            <a:avLst/>
          </a:prstGeom>
          <a:noFill/>
          <a:ln>
            <a:noFill/>
          </a:ln>
        </p:spPr>
      </p:pic>
      <p:pic>
        <p:nvPicPr>
          <p:cNvPr id="159" name="Google Shape;159;p25"/>
          <p:cNvPicPr preferRelativeResize="0"/>
          <p:nvPr/>
        </p:nvPicPr>
        <p:blipFill>
          <a:blip r:embed="rId5">
            <a:alphaModFix/>
          </a:blip>
          <a:stretch>
            <a:fillRect/>
          </a:stretch>
        </p:blipFill>
        <p:spPr>
          <a:xfrm>
            <a:off x="685800" y="2058200"/>
            <a:ext cx="6181349" cy="2628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6"/>
          <p:cNvPicPr preferRelativeResize="0"/>
          <p:nvPr/>
        </p:nvPicPr>
        <p:blipFill>
          <a:blip r:embed="rId3">
            <a:alphaModFix/>
          </a:blip>
          <a:stretch>
            <a:fillRect/>
          </a:stretch>
        </p:blipFill>
        <p:spPr>
          <a:xfrm>
            <a:off x="838200" y="560525"/>
            <a:ext cx="7605645" cy="4278175"/>
          </a:xfrm>
          <a:prstGeom prst="rect">
            <a:avLst/>
          </a:prstGeom>
          <a:noFill/>
          <a:ln>
            <a:noFill/>
          </a:ln>
        </p:spPr>
      </p:pic>
      <p:sp>
        <p:nvSpPr>
          <p:cNvPr id="165" name="Google Shape;165;p26"/>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Examples of CNN tasks</a:t>
            </a:r>
            <a:endParaRPr b="1" sz="2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Why not use fully connected neural networks?</a:t>
            </a:r>
            <a:endParaRPr b="1" sz="2800">
              <a:solidFill>
                <a:schemeClr val="dk1"/>
              </a:solidFill>
            </a:endParaRPr>
          </a:p>
        </p:txBody>
      </p:sp>
      <p:sp>
        <p:nvSpPr>
          <p:cNvPr id="171" name="Google Shape;171;p27"/>
          <p:cNvSpPr txBox="1"/>
          <p:nvPr>
            <p:ph idx="1" type="body"/>
          </p:nvPr>
        </p:nvSpPr>
        <p:spPr>
          <a:xfrm>
            <a:off x="828125" y="804925"/>
            <a:ext cx="7666200" cy="142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Disadvantages of fully connected NN </a:t>
            </a:r>
            <a:r>
              <a:rPr lang="en"/>
              <a:t>when working with images</a:t>
            </a:r>
            <a:r>
              <a:rPr lang="en"/>
              <a:t>: </a:t>
            </a:r>
            <a:endParaRPr/>
          </a:p>
          <a:p>
            <a:pPr indent="-342900" lvl="0" marL="457200" rtl="0" algn="l">
              <a:lnSpc>
                <a:spcPct val="100000"/>
              </a:lnSpc>
              <a:spcBef>
                <a:spcPts val="1200"/>
              </a:spcBef>
              <a:spcAft>
                <a:spcPts val="0"/>
              </a:spcAft>
              <a:buSzPts val="1800"/>
              <a:buChar char="●"/>
            </a:pPr>
            <a:r>
              <a:rPr lang="en"/>
              <a:t>Translational Invariance</a:t>
            </a:r>
            <a:endParaRPr/>
          </a:p>
          <a:p>
            <a:pPr indent="-342900" lvl="0" marL="457200" rtl="0" algn="l">
              <a:lnSpc>
                <a:spcPct val="100000"/>
              </a:lnSpc>
              <a:spcBef>
                <a:spcPts val="0"/>
              </a:spcBef>
              <a:spcAft>
                <a:spcPts val="0"/>
              </a:spcAft>
              <a:buSzPts val="1800"/>
              <a:buChar char="●"/>
            </a:pPr>
            <a:r>
              <a:rPr lang="en"/>
              <a:t>Spatial dependencies are broken</a:t>
            </a:r>
            <a:endParaRPr/>
          </a:p>
          <a:p>
            <a:pPr indent="-342900" lvl="0" marL="457200" rtl="0" algn="l">
              <a:lnSpc>
                <a:spcPct val="100000"/>
              </a:lnSpc>
              <a:spcBef>
                <a:spcPts val="0"/>
              </a:spcBef>
              <a:spcAft>
                <a:spcPts val="0"/>
              </a:spcAft>
              <a:buSzPts val="1800"/>
              <a:buChar char="●"/>
            </a:pPr>
            <a:r>
              <a:rPr lang="en"/>
              <a:t>Too many connections</a:t>
            </a:r>
            <a:endParaRPr/>
          </a:p>
        </p:txBody>
      </p:sp>
      <p:pic>
        <p:nvPicPr>
          <p:cNvPr id="172" name="Google Shape;172;p27"/>
          <p:cNvPicPr preferRelativeResize="0"/>
          <p:nvPr/>
        </p:nvPicPr>
        <p:blipFill rotWithShape="1">
          <a:blip r:embed="rId3">
            <a:alphaModFix/>
          </a:blip>
          <a:srcRect b="0" l="0" r="0" t="0"/>
          <a:stretch/>
        </p:blipFill>
        <p:spPr>
          <a:xfrm>
            <a:off x="6839350" y="2620925"/>
            <a:ext cx="2065476" cy="2065476"/>
          </a:xfrm>
          <a:prstGeom prst="rect">
            <a:avLst/>
          </a:prstGeom>
          <a:noFill/>
          <a:ln>
            <a:noFill/>
          </a:ln>
        </p:spPr>
      </p:pic>
      <p:pic>
        <p:nvPicPr>
          <p:cNvPr id="173" name="Google Shape;173;p27"/>
          <p:cNvPicPr preferRelativeResize="0"/>
          <p:nvPr/>
        </p:nvPicPr>
        <p:blipFill>
          <a:blip r:embed="rId4">
            <a:alphaModFix/>
          </a:blip>
          <a:stretch>
            <a:fillRect/>
          </a:stretch>
        </p:blipFill>
        <p:spPr>
          <a:xfrm>
            <a:off x="432675" y="2532925"/>
            <a:ext cx="6178075" cy="2159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Well-trained classifier</a:t>
            </a:r>
            <a:endParaRPr b="1" sz="2800">
              <a:solidFill>
                <a:schemeClr val="dk1"/>
              </a:solidFill>
            </a:endParaRPr>
          </a:p>
        </p:txBody>
      </p:sp>
      <p:pic>
        <p:nvPicPr>
          <p:cNvPr id="179" name="Google Shape;179;p28"/>
          <p:cNvPicPr preferRelativeResize="0"/>
          <p:nvPr/>
        </p:nvPicPr>
        <p:blipFill>
          <a:blip r:embed="rId3">
            <a:alphaModFix/>
          </a:blip>
          <a:stretch>
            <a:fillRect/>
          </a:stretch>
        </p:blipFill>
        <p:spPr>
          <a:xfrm>
            <a:off x="152400" y="885050"/>
            <a:ext cx="8839200" cy="37763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This is not a problem for the human visual system.</a:t>
            </a:r>
            <a:endParaRPr b="1" sz="2800">
              <a:solidFill>
                <a:schemeClr val="dk1"/>
              </a:solidFill>
            </a:endParaRPr>
          </a:p>
        </p:txBody>
      </p:sp>
      <p:pic>
        <p:nvPicPr>
          <p:cNvPr id="185" name="Google Shape;185;p29"/>
          <p:cNvPicPr preferRelativeResize="0"/>
          <p:nvPr/>
        </p:nvPicPr>
        <p:blipFill>
          <a:blip r:embed="rId3">
            <a:alphaModFix/>
          </a:blip>
          <a:stretch>
            <a:fillRect/>
          </a:stretch>
        </p:blipFill>
        <p:spPr>
          <a:xfrm>
            <a:off x="152400" y="808850"/>
            <a:ext cx="8839201" cy="3595511"/>
          </a:xfrm>
          <a:prstGeom prst="rect">
            <a:avLst/>
          </a:prstGeom>
          <a:noFill/>
          <a:ln>
            <a:noFill/>
          </a:ln>
        </p:spPr>
      </p:pic>
      <p:sp>
        <p:nvSpPr>
          <p:cNvPr id="186" name="Google Shape;186;p29"/>
          <p:cNvSpPr txBox="1"/>
          <p:nvPr/>
        </p:nvSpPr>
        <p:spPr>
          <a:xfrm>
            <a:off x="78625" y="893300"/>
            <a:ext cx="4954200" cy="877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500">
                <a:solidFill>
                  <a:srgbClr val="242424"/>
                </a:solidFill>
                <a:latin typeface="Georgia"/>
                <a:ea typeface="Georgia"/>
                <a:cs typeface="Georgia"/>
                <a:sym typeface="Georgia"/>
              </a:rPr>
              <a:t>If we shift the digit to the right, then a different set of weights becomes relevant a network might have trouble classifying this as a 1.</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Translational Invariance</a:t>
            </a:r>
            <a:endParaRPr b="1" sz="2800">
              <a:solidFill>
                <a:schemeClr val="dk1"/>
              </a:solidFill>
            </a:endParaRPr>
          </a:p>
        </p:txBody>
      </p:sp>
      <p:pic>
        <p:nvPicPr>
          <p:cNvPr id="192" name="Google Shape;192;p30"/>
          <p:cNvPicPr preferRelativeResize="0"/>
          <p:nvPr/>
        </p:nvPicPr>
        <p:blipFill>
          <a:blip r:embed="rId3">
            <a:alphaModFix/>
          </a:blip>
          <a:stretch>
            <a:fillRect/>
          </a:stretch>
        </p:blipFill>
        <p:spPr>
          <a:xfrm>
            <a:off x="152400" y="1113650"/>
            <a:ext cx="8839204" cy="33984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Spatial dependencies are broken</a:t>
            </a:r>
            <a:endParaRPr b="1" sz="2800">
              <a:solidFill>
                <a:schemeClr val="dk1"/>
              </a:solidFill>
            </a:endParaRPr>
          </a:p>
        </p:txBody>
      </p:sp>
      <p:pic>
        <p:nvPicPr>
          <p:cNvPr id="198" name="Google Shape;198;p31"/>
          <p:cNvPicPr preferRelativeResize="0"/>
          <p:nvPr/>
        </p:nvPicPr>
        <p:blipFill rotWithShape="1">
          <a:blip r:embed="rId3">
            <a:alphaModFix/>
          </a:blip>
          <a:srcRect b="0" l="0" r="0" t="0"/>
          <a:stretch/>
        </p:blipFill>
        <p:spPr>
          <a:xfrm>
            <a:off x="173825" y="1035075"/>
            <a:ext cx="5880724" cy="3311225"/>
          </a:xfrm>
          <a:prstGeom prst="rect">
            <a:avLst/>
          </a:prstGeom>
          <a:noFill/>
          <a:ln>
            <a:noFill/>
          </a:ln>
        </p:spPr>
      </p:pic>
      <p:sp>
        <p:nvSpPr>
          <p:cNvPr id="199" name="Google Shape;199;p31"/>
          <p:cNvSpPr txBox="1"/>
          <p:nvPr>
            <p:ph idx="1" type="body"/>
          </p:nvPr>
        </p:nvSpPr>
        <p:spPr>
          <a:xfrm>
            <a:off x="6270250" y="1262125"/>
            <a:ext cx="2675100" cy="303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Pixels aren’t independent, nearby pixels are correlated and a</a:t>
            </a:r>
            <a:r>
              <a:rPr lang="en"/>
              <a:t>reas</a:t>
            </a:r>
            <a:r>
              <a:rPr lang="en"/>
              <a:t> in the image </a:t>
            </a:r>
            <a:endParaRPr/>
          </a:p>
          <a:p>
            <a:pPr indent="0" lvl="0" marL="0" rtl="0" algn="l">
              <a:lnSpc>
                <a:spcPct val="100000"/>
              </a:lnSpc>
              <a:spcBef>
                <a:spcPts val="0"/>
              </a:spcBef>
              <a:spcAft>
                <a:spcPts val="0"/>
              </a:spcAft>
              <a:buNone/>
            </a:pPr>
            <a:r>
              <a:rPr lang="en"/>
              <a:t>have local connectivity. </a:t>
            </a:r>
            <a:endParaRPr/>
          </a:p>
          <a:p>
            <a:pPr indent="0" lvl="0" marL="0" rtl="0" algn="l">
              <a:lnSpc>
                <a:spcPct val="100000"/>
              </a:lnSpc>
              <a:spcBef>
                <a:spcPts val="1200"/>
              </a:spcBef>
              <a:spcAft>
                <a:spcPts val="0"/>
              </a:spcAft>
              <a:buNone/>
            </a:pPr>
            <a:r>
              <a:rPr lang="en"/>
              <a:t>When we convert a matrix to a vector, </a:t>
            </a:r>
            <a:endParaRPr/>
          </a:p>
          <a:p>
            <a:pPr indent="0" lvl="0" marL="0" rtl="0" algn="l">
              <a:lnSpc>
                <a:spcPct val="100000"/>
              </a:lnSpc>
              <a:spcBef>
                <a:spcPts val="0"/>
              </a:spcBef>
              <a:spcAft>
                <a:spcPts val="0"/>
              </a:spcAft>
              <a:buNone/>
            </a:pPr>
            <a:r>
              <a:rPr lang="en"/>
              <a:t>we break pixel dependencies.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616500" y="1117050"/>
            <a:ext cx="8224200" cy="36333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AutoNum type="arabicPeriod"/>
            </a:pPr>
            <a:r>
              <a:rPr lang="en"/>
              <a:t>Introduction into Computer Vision (CV)</a:t>
            </a:r>
            <a:endParaRPr/>
          </a:p>
          <a:p>
            <a:pPr indent="-342900" lvl="0" marL="457200" rtl="0" algn="l">
              <a:lnSpc>
                <a:spcPct val="200000"/>
              </a:lnSpc>
              <a:spcBef>
                <a:spcPts val="0"/>
              </a:spcBef>
              <a:spcAft>
                <a:spcPts val="0"/>
              </a:spcAft>
              <a:buSzPts val="1800"/>
              <a:buAutoNum type="arabicPeriod"/>
            </a:pPr>
            <a:r>
              <a:rPr lang="en"/>
              <a:t>Examples of CV tasks</a:t>
            </a:r>
            <a:endParaRPr/>
          </a:p>
          <a:p>
            <a:pPr indent="-342900" lvl="0" marL="457200" rtl="0" algn="l">
              <a:lnSpc>
                <a:spcPct val="200000"/>
              </a:lnSpc>
              <a:spcBef>
                <a:spcPts val="0"/>
              </a:spcBef>
              <a:spcAft>
                <a:spcPts val="0"/>
              </a:spcAft>
              <a:buSzPts val="1800"/>
              <a:buAutoNum type="arabicPeriod"/>
            </a:pPr>
            <a:r>
              <a:rPr lang="en"/>
              <a:t>History of </a:t>
            </a:r>
            <a:r>
              <a:rPr lang="en"/>
              <a:t>Convolutional</a:t>
            </a:r>
            <a:r>
              <a:rPr lang="en"/>
              <a:t> Neural Networks (CNN)</a:t>
            </a:r>
            <a:endParaRPr/>
          </a:p>
          <a:p>
            <a:pPr indent="-342900" lvl="0" marL="457200" rtl="0" algn="l">
              <a:lnSpc>
                <a:spcPct val="200000"/>
              </a:lnSpc>
              <a:spcBef>
                <a:spcPts val="0"/>
              </a:spcBef>
              <a:spcAft>
                <a:spcPts val="0"/>
              </a:spcAft>
              <a:buSzPts val="1800"/>
              <a:buAutoNum type="arabicPeriod"/>
            </a:pPr>
            <a:r>
              <a:rPr lang="en"/>
              <a:t>Examples of CNN tasks</a:t>
            </a:r>
            <a:endParaRPr/>
          </a:p>
          <a:p>
            <a:pPr indent="-342900" lvl="0" marL="457200" rtl="0" algn="l">
              <a:lnSpc>
                <a:spcPct val="200000"/>
              </a:lnSpc>
              <a:spcBef>
                <a:spcPts val="0"/>
              </a:spcBef>
              <a:spcAft>
                <a:spcPts val="0"/>
              </a:spcAft>
              <a:buSzPts val="1800"/>
              <a:buAutoNum type="arabicPeriod"/>
            </a:pPr>
            <a:r>
              <a:rPr lang="en"/>
              <a:t>The technical side of CNN</a:t>
            </a:r>
            <a:endParaRPr/>
          </a:p>
          <a:p>
            <a:pPr indent="-342900" lvl="0" marL="457200" rtl="0" algn="l">
              <a:lnSpc>
                <a:spcPct val="200000"/>
              </a:lnSpc>
              <a:spcBef>
                <a:spcPts val="0"/>
              </a:spcBef>
              <a:spcAft>
                <a:spcPts val="0"/>
              </a:spcAft>
              <a:buSzPts val="1800"/>
              <a:buAutoNum type="arabicPeriod"/>
            </a:pPr>
            <a:r>
              <a:rPr lang="en"/>
              <a:t>Real-world applications of CV</a:t>
            </a:r>
            <a:endParaRPr/>
          </a:p>
        </p:txBody>
      </p:sp>
      <p:sp>
        <p:nvSpPr>
          <p:cNvPr id="61" name="Google Shape;61;p14"/>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Contents</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Too many connections</a:t>
            </a:r>
            <a:endParaRPr b="1" sz="2800">
              <a:solidFill>
                <a:schemeClr val="dk1"/>
              </a:solidFill>
            </a:endParaRPr>
          </a:p>
        </p:txBody>
      </p:sp>
      <p:sp>
        <p:nvSpPr>
          <p:cNvPr id="205" name="Google Shape;205;p32"/>
          <p:cNvSpPr txBox="1"/>
          <p:nvPr>
            <p:ph idx="1" type="body"/>
          </p:nvPr>
        </p:nvSpPr>
        <p:spPr>
          <a:xfrm>
            <a:off x="1153900" y="718925"/>
            <a:ext cx="7464600" cy="1189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There are two problems:</a:t>
            </a:r>
            <a:endParaRPr/>
          </a:p>
          <a:p>
            <a:pPr indent="-342900" lvl="0" marL="457200" rtl="0" algn="l">
              <a:lnSpc>
                <a:spcPct val="100000"/>
              </a:lnSpc>
              <a:spcBef>
                <a:spcPts val="1000"/>
              </a:spcBef>
              <a:spcAft>
                <a:spcPts val="0"/>
              </a:spcAft>
              <a:buSzPts val="1800"/>
              <a:buAutoNum type="arabicPeriod"/>
            </a:pPr>
            <a:r>
              <a:rPr lang="en"/>
              <a:t>Computing resources.</a:t>
            </a:r>
            <a:endParaRPr/>
          </a:p>
          <a:p>
            <a:pPr indent="-342900" lvl="0" marL="457200" rtl="0" algn="l">
              <a:lnSpc>
                <a:spcPct val="100000"/>
              </a:lnSpc>
              <a:spcBef>
                <a:spcPts val="0"/>
              </a:spcBef>
              <a:spcAft>
                <a:spcPts val="0"/>
              </a:spcAft>
              <a:buSzPts val="1800"/>
              <a:buAutoNum type="arabicPeriod"/>
            </a:pPr>
            <a:r>
              <a:rPr lang="en"/>
              <a:t>The fully-connected (FC) neural network can memorize the image.</a:t>
            </a:r>
            <a:endParaRPr/>
          </a:p>
          <a:p>
            <a:pPr indent="0" lvl="0" marL="0" rtl="0" algn="l">
              <a:lnSpc>
                <a:spcPct val="100000"/>
              </a:lnSpc>
              <a:spcBef>
                <a:spcPts val="0"/>
              </a:spcBef>
              <a:spcAft>
                <a:spcPts val="0"/>
              </a:spcAft>
              <a:buNone/>
            </a:pPr>
            <a:r>
              <a:t/>
            </a:r>
            <a:endParaRPr/>
          </a:p>
        </p:txBody>
      </p:sp>
      <p:sp>
        <p:nvSpPr>
          <p:cNvPr id="206" name="Google Shape;206;p32"/>
          <p:cNvSpPr txBox="1"/>
          <p:nvPr/>
        </p:nvSpPr>
        <p:spPr>
          <a:xfrm>
            <a:off x="2177775" y="4684675"/>
            <a:ext cx="336600" cy="2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000"/>
              <a:t>28</a:t>
            </a:r>
            <a:endParaRPr b="0" i="0" sz="1000" u="none" cap="none" strike="noStrike">
              <a:solidFill>
                <a:srgbClr val="000000"/>
              </a:solidFill>
              <a:latin typeface="Arial"/>
              <a:ea typeface="Arial"/>
              <a:cs typeface="Arial"/>
              <a:sym typeface="Arial"/>
            </a:endParaRPr>
          </a:p>
        </p:txBody>
      </p:sp>
      <p:sp>
        <p:nvSpPr>
          <p:cNvPr id="207" name="Google Shape;207;p32"/>
          <p:cNvSpPr txBox="1"/>
          <p:nvPr/>
        </p:nvSpPr>
        <p:spPr>
          <a:xfrm>
            <a:off x="876800" y="3442700"/>
            <a:ext cx="336600" cy="2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000"/>
              <a:t>28</a:t>
            </a:r>
            <a:endParaRPr b="0" i="0" sz="1000" u="none" cap="none" strike="noStrike">
              <a:solidFill>
                <a:srgbClr val="000000"/>
              </a:solidFill>
              <a:latin typeface="Arial"/>
              <a:ea typeface="Arial"/>
              <a:cs typeface="Arial"/>
              <a:sym typeface="Arial"/>
            </a:endParaRPr>
          </a:p>
        </p:txBody>
      </p:sp>
      <p:sp>
        <p:nvSpPr>
          <p:cNvPr id="208" name="Google Shape;208;p32"/>
          <p:cNvSpPr/>
          <p:nvPr/>
        </p:nvSpPr>
        <p:spPr>
          <a:xfrm flipH="1">
            <a:off x="1158850" y="2611000"/>
            <a:ext cx="111000" cy="20142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2"/>
          <p:cNvSpPr/>
          <p:nvPr/>
        </p:nvSpPr>
        <p:spPr>
          <a:xfrm rot="5400000">
            <a:off x="2278550" y="3652050"/>
            <a:ext cx="99300" cy="20778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2"/>
          <p:cNvSpPr txBox="1"/>
          <p:nvPr/>
        </p:nvSpPr>
        <p:spPr>
          <a:xfrm>
            <a:off x="6825975" y="4684675"/>
            <a:ext cx="567600" cy="2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000"/>
              <a:t>1024</a:t>
            </a:r>
            <a:endParaRPr b="0" i="0" sz="1000" u="none" cap="none" strike="noStrike">
              <a:solidFill>
                <a:srgbClr val="000000"/>
              </a:solidFill>
              <a:latin typeface="Arial"/>
              <a:ea typeface="Arial"/>
              <a:cs typeface="Arial"/>
              <a:sym typeface="Arial"/>
            </a:endParaRPr>
          </a:p>
        </p:txBody>
      </p:sp>
      <p:sp>
        <p:nvSpPr>
          <p:cNvPr id="211" name="Google Shape;211;p32"/>
          <p:cNvSpPr txBox="1"/>
          <p:nvPr/>
        </p:nvSpPr>
        <p:spPr>
          <a:xfrm>
            <a:off x="5412800" y="3442700"/>
            <a:ext cx="525000" cy="29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000"/>
              <a:t>1024</a:t>
            </a:r>
            <a:endParaRPr b="0" i="0" sz="1000" u="none" cap="none" strike="noStrike">
              <a:solidFill>
                <a:srgbClr val="000000"/>
              </a:solidFill>
              <a:latin typeface="Arial"/>
              <a:ea typeface="Arial"/>
              <a:cs typeface="Arial"/>
              <a:sym typeface="Arial"/>
            </a:endParaRPr>
          </a:p>
        </p:txBody>
      </p:sp>
      <p:sp>
        <p:nvSpPr>
          <p:cNvPr id="212" name="Google Shape;212;p32"/>
          <p:cNvSpPr/>
          <p:nvPr/>
        </p:nvSpPr>
        <p:spPr>
          <a:xfrm flipH="1">
            <a:off x="5883245" y="2611000"/>
            <a:ext cx="111000" cy="20142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2"/>
          <p:cNvSpPr/>
          <p:nvPr/>
        </p:nvSpPr>
        <p:spPr>
          <a:xfrm rot="5400000">
            <a:off x="6974450" y="3680700"/>
            <a:ext cx="99300" cy="2020500"/>
          </a:xfrm>
          <a:prstGeom prst="rightBrace">
            <a:avLst>
              <a:gd fmla="val 5000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p32"/>
          <p:cNvPicPr preferRelativeResize="0"/>
          <p:nvPr/>
        </p:nvPicPr>
        <p:blipFill>
          <a:blip r:embed="rId3">
            <a:alphaModFix/>
          </a:blip>
          <a:stretch>
            <a:fillRect/>
          </a:stretch>
        </p:blipFill>
        <p:spPr>
          <a:xfrm>
            <a:off x="1412442" y="2618391"/>
            <a:ext cx="1947753" cy="1935425"/>
          </a:xfrm>
          <a:prstGeom prst="rect">
            <a:avLst/>
          </a:prstGeom>
          <a:noFill/>
          <a:ln>
            <a:noFill/>
          </a:ln>
        </p:spPr>
      </p:pic>
      <p:pic>
        <p:nvPicPr>
          <p:cNvPr id="215" name="Google Shape;215;p32"/>
          <p:cNvPicPr preferRelativeResize="0"/>
          <p:nvPr/>
        </p:nvPicPr>
        <p:blipFill>
          <a:blip r:embed="rId4">
            <a:alphaModFix/>
          </a:blip>
          <a:stretch>
            <a:fillRect/>
          </a:stretch>
        </p:blipFill>
        <p:spPr>
          <a:xfrm>
            <a:off x="6070450" y="2625511"/>
            <a:ext cx="1947749" cy="1939588"/>
          </a:xfrm>
          <a:prstGeom prst="rect">
            <a:avLst/>
          </a:prstGeom>
          <a:noFill/>
          <a:ln>
            <a:noFill/>
          </a:ln>
        </p:spPr>
      </p:pic>
      <p:sp>
        <p:nvSpPr>
          <p:cNvPr id="216" name="Google Shape;216;p32"/>
          <p:cNvSpPr txBox="1"/>
          <p:nvPr>
            <p:ph idx="1" type="body"/>
          </p:nvPr>
        </p:nvSpPr>
        <p:spPr>
          <a:xfrm>
            <a:off x="1108475" y="2089300"/>
            <a:ext cx="2615700" cy="45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28x28x3 = 2352 inputs</a:t>
            </a:r>
            <a:endParaRPr/>
          </a:p>
        </p:txBody>
      </p:sp>
      <p:sp>
        <p:nvSpPr>
          <p:cNvPr id="217" name="Google Shape;217;p32"/>
          <p:cNvSpPr txBox="1"/>
          <p:nvPr>
            <p:ph idx="1" type="body"/>
          </p:nvPr>
        </p:nvSpPr>
        <p:spPr>
          <a:xfrm>
            <a:off x="5268700" y="2089300"/>
            <a:ext cx="3779700" cy="45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1024</a:t>
            </a:r>
            <a:r>
              <a:rPr lang="en"/>
              <a:t>x1024x3 = 3,145,728 inputs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The FC neural network can memorize the image</a:t>
            </a:r>
            <a:endParaRPr b="1" sz="2800">
              <a:solidFill>
                <a:schemeClr val="dk1"/>
              </a:solidFill>
            </a:endParaRPr>
          </a:p>
        </p:txBody>
      </p:sp>
      <p:pic>
        <p:nvPicPr>
          <p:cNvPr id="223" name="Google Shape;223;p33"/>
          <p:cNvPicPr preferRelativeResize="0"/>
          <p:nvPr/>
        </p:nvPicPr>
        <p:blipFill>
          <a:blip r:embed="rId3">
            <a:alphaModFix/>
          </a:blip>
          <a:stretch>
            <a:fillRect/>
          </a:stretch>
        </p:blipFill>
        <p:spPr>
          <a:xfrm>
            <a:off x="2648400" y="1126992"/>
            <a:ext cx="5124000" cy="1511283"/>
          </a:xfrm>
          <a:prstGeom prst="rect">
            <a:avLst/>
          </a:prstGeom>
          <a:noFill/>
          <a:ln>
            <a:noFill/>
          </a:ln>
        </p:spPr>
      </p:pic>
      <p:sp>
        <p:nvSpPr>
          <p:cNvPr id="224" name="Google Shape;224;p33"/>
          <p:cNvSpPr txBox="1"/>
          <p:nvPr>
            <p:ph idx="1" type="body"/>
          </p:nvPr>
        </p:nvSpPr>
        <p:spPr>
          <a:xfrm>
            <a:off x="2648500" y="641500"/>
            <a:ext cx="5124000" cy="45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  Underfitting        Good</a:t>
            </a:r>
            <a:r>
              <a:rPr lang="en"/>
              <a:t>fitting          Overfitting</a:t>
            </a:r>
            <a:endParaRPr/>
          </a:p>
        </p:txBody>
      </p:sp>
      <p:pic>
        <p:nvPicPr>
          <p:cNvPr id="225" name="Google Shape;225;p33"/>
          <p:cNvPicPr preferRelativeResize="0"/>
          <p:nvPr/>
        </p:nvPicPr>
        <p:blipFill>
          <a:blip r:embed="rId4">
            <a:alphaModFix/>
          </a:blip>
          <a:stretch>
            <a:fillRect/>
          </a:stretch>
        </p:blipFill>
        <p:spPr>
          <a:xfrm>
            <a:off x="6810150" y="3051511"/>
            <a:ext cx="1947749" cy="1939588"/>
          </a:xfrm>
          <a:prstGeom prst="rect">
            <a:avLst/>
          </a:prstGeom>
          <a:noFill/>
          <a:ln>
            <a:noFill/>
          </a:ln>
        </p:spPr>
      </p:pic>
      <p:pic>
        <p:nvPicPr>
          <p:cNvPr id="226" name="Google Shape;226;p33"/>
          <p:cNvPicPr preferRelativeResize="0"/>
          <p:nvPr/>
        </p:nvPicPr>
        <p:blipFill>
          <a:blip r:embed="rId5">
            <a:alphaModFix/>
          </a:blip>
          <a:stretch>
            <a:fillRect/>
          </a:stretch>
        </p:blipFill>
        <p:spPr>
          <a:xfrm>
            <a:off x="152400" y="3051500"/>
            <a:ext cx="3396149" cy="1968025"/>
          </a:xfrm>
          <a:prstGeom prst="rect">
            <a:avLst/>
          </a:prstGeom>
          <a:noFill/>
          <a:ln>
            <a:noFill/>
          </a:ln>
        </p:spPr>
      </p:pic>
      <p:sp>
        <p:nvSpPr>
          <p:cNvPr id="227" name="Google Shape;227;p33"/>
          <p:cNvSpPr txBox="1"/>
          <p:nvPr>
            <p:ph idx="1" type="body"/>
          </p:nvPr>
        </p:nvSpPr>
        <p:spPr>
          <a:xfrm>
            <a:off x="3945525" y="3232300"/>
            <a:ext cx="2614800" cy="45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Feature Engineering</a:t>
            </a:r>
            <a:endParaRPr b="1"/>
          </a:p>
        </p:txBody>
      </p:sp>
      <p:sp>
        <p:nvSpPr>
          <p:cNvPr id="228" name="Google Shape;228;p33"/>
          <p:cNvSpPr/>
          <p:nvPr/>
        </p:nvSpPr>
        <p:spPr>
          <a:xfrm>
            <a:off x="4927750" y="2785451"/>
            <a:ext cx="412800" cy="414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33"/>
          <p:cNvSpPr/>
          <p:nvPr/>
        </p:nvSpPr>
        <p:spPr>
          <a:xfrm rot="-5400000">
            <a:off x="5750150" y="3493500"/>
            <a:ext cx="636300" cy="10755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33"/>
          <p:cNvSpPr/>
          <p:nvPr/>
        </p:nvSpPr>
        <p:spPr>
          <a:xfrm flipH="1" rot="5400000">
            <a:off x="3995900" y="3500550"/>
            <a:ext cx="636300" cy="1061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33"/>
          <p:cNvSpPr txBox="1"/>
          <p:nvPr>
            <p:ph idx="1" type="body"/>
          </p:nvPr>
        </p:nvSpPr>
        <p:spPr>
          <a:xfrm>
            <a:off x="3775475" y="4375300"/>
            <a:ext cx="1075500" cy="45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stepAIC</a:t>
            </a:r>
            <a:endParaRPr/>
          </a:p>
        </p:txBody>
      </p:sp>
      <p:sp>
        <p:nvSpPr>
          <p:cNvPr id="232" name="Google Shape;232;p33"/>
          <p:cNvSpPr txBox="1"/>
          <p:nvPr>
            <p:ph idx="1" type="body"/>
          </p:nvPr>
        </p:nvSpPr>
        <p:spPr>
          <a:xfrm>
            <a:off x="5756675" y="4375300"/>
            <a:ext cx="745800" cy="45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CNN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What features are there in the image?</a:t>
            </a:r>
            <a:endParaRPr b="1" sz="2800">
              <a:solidFill>
                <a:schemeClr val="dk1"/>
              </a:solidFill>
            </a:endParaRPr>
          </a:p>
        </p:txBody>
      </p:sp>
      <p:sp>
        <p:nvSpPr>
          <p:cNvPr id="238" name="Google Shape;238;p34"/>
          <p:cNvSpPr txBox="1"/>
          <p:nvPr>
            <p:ph idx="1" type="body"/>
          </p:nvPr>
        </p:nvSpPr>
        <p:spPr>
          <a:xfrm>
            <a:off x="2220700" y="3538325"/>
            <a:ext cx="4697100" cy="141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Can we build networks that are: </a:t>
            </a:r>
            <a:endParaRPr b="1"/>
          </a:p>
          <a:p>
            <a:pPr indent="-342900" lvl="0" marL="457200" rtl="0" algn="l">
              <a:lnSpc>
                <a:spcPct val="100000"/>
              </a:lnSpc>
              <a:spcBef>
                <a:spcPts val="1000"/>
              </a:spcBef>
              <a:spcAft>
                <a:spcPts val="0"/>
              </a:spcAft>
              <a:buSzPts val="1800"/>
              <a:buAutoNum type="arabicPeriod"/>
            </a:pPr>
            <a:r>
              <a:rPr b="1" lang="en"/>
              <a:t>Translationally invariant</a:t>
            </a:r>
            <a:endParaRPr b="1"/>
          </a:p>
          <a:p>
            <a:pPr indent="-342900" lvl="0" marL="457200" rtl="0" algn="l">
              <a:lnSpc>
                <a:spcPct val="100000"/>
              </a:lnSpc>
              <a:spcBef>
                <a:spcPts val="0"/>
              </a:spcBef>
              <a:spcAft>
                <a:spcPts val="0"/>
              </a:spcAft>
              <a:buSzPts val="1800"/>
              <a:buAutoNum type="arabicPeriod"/>
            </a:pPr>
            <a:r>
              <a:rPr b="1" lang="en"/>
              <a:t>Don't overfit</a:t>
            </a:r>
            <a:endParaRPr b="1"/>
          </a:p>
          <a:p>
            <a:pPr indent="-342900" lvl="0" marL="457200" rtl="0" algn="l">
              <a:lnSpc>
                <a:spcPct val="100000"/>
              </a:lnSpc>
              <a:spcBef>
                <a:spcPts val="0"/>
              </a:spcBef>
              <a:spcAft>
                <a:spcPts val="0"/>
              </a:spcAft>
              <a:buSzPts val="1800"/>
              <a:buAutoNum type="arabicPeriod"/>
            </a:pPr>
            <a:r>
              <a:rPr b="1" lang="en"/>
              <a:t>Can extract features from images?</a:t>
            </a:r>
            <a:endParaRPr b="1"/>
          </a:p>
        </p:txBody>
      </p:sp>
      <p:sp>
        <p:nvSpPr>
          <p:cNvPr id="239" name="Google Shape;239;p34"/>
          <p:cNvSpPr txBox="1"/>
          <p:nvPr>
            <p:ph idx="1" type="body"/>
          </p:nvPr>
        </p:nvSpPr>
        <p:spPr>
          <a:xfrm>
            <a:off x="1746450" y="745500"/>
            <a:ext cx="5457600" cy="52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What is the difference between a four and an eight?</a:t>
            </a:r>
            <a:endParaRPr/>
          </a:p>
        </p:txBody>
      </p:sp>
      <p:pic>
        <p:nvPicPr>
          <p:cNvPr id="240" name="Google Shape;240;p34"/>
          <p:cNvPicPr preferRelativeResize="0"/>
          <p:nvPr/>
        </p:nvPicPr>
        <p:blipFill rotWithShape="1">
          <a:blip r:embed="rId3">
            <a:alphaModFix/>
          </a:blip>
          <a:srcRect b="0" l="0" r="0" t="0"/>
          <a:stretch/>
        </p:blipFill>
        <p:spPr>
          <a:xfrm>
            <a:off x="2529222" y="1373621"/>
            <a:ext cx="1058748" cy="1358646"/>
          </a:xfrm>
          <a:prstGeom prst="rect">
            <a:avLst/>
          </a:prstGeom>
          <a:noFill/>
          <a:ln>
            <a:noFill/>
          </a:ln>
        </p:spPr>
      </p:pic>
      <p:pic>
        <p:nvPicPr>
          <p:cNvPr id="241" name="Google Shape;241;p34"/>
          <p:cNvPicPr preferRelativeResize="0"/>
          <p:nvPr/>
        </p:nvPicPr>
        <p:blipFill rotWithShape="1">
          <a:blip r:embed="rId4">
            <a:alphaModFix/>
          </a:blip>
          <a:srcRect b="0" l="0" r="0" t="0"/>
          <a:stretch/>
        </p:blipFill>
        <p:spPr>
          <a:xfrm>
            <a:off x="4968647" y="1373610"/>
            <a:ext cx="1372186" cy="1285713"/>
          </a:xfrm>
          <a:prstGeom prst="rect">
            <a:avLst/>
          </a:prstGeom>
          <a:noFill/>
          <a:ln>
            <a:noFill/>
          </a:ln>
        </p:spPr>
      </p:pic>
      <p:sp>
        <p:nvSpPr>
          <p:cNvPr id="242" name="Google Shape;242;p34"/>
          <p:cNvSpPr txBox="1"/>
          <p:nvPr>
            <p:ph idx="1" type="body"/>
          </p:nvPr>
        </p:nvSpPr>
        <p:spPr>
          <a:xfrm>
            <a:off x="258025" y="2879100"/>
            <a:ext cx="88860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number 4 has horizontal and vertical lines, while the number 8 has curved lines.</a:t>
            </a:r>
            <a:endParaRPr/>
          </a:p>
          <a:p>
            <a:pPr indent="0" lvl="0" marL="0" rtl="0" algn="l">
              <a:spcBef>
                <a:spcPts val="1600"/>
              </a:spcBef>
              <a:spcAft>
                <a:spcPts val="0"/>
              </a:spcAft>
              <a:buClr>
                <a:schemeClr val="dk1"/>
              </a:buClr>
              <a:buSzPts val="1100"/>
              <a:buFont typeface="Arial"/>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Main building blocks for convolution</a:t>
            </a:r>
            <a:endParaRPr b="1" sz="2800">
              <a:solidFill>
                <a:schemeClr val="dk1"/>
              </a:solidFill>
            </a:endParaRPr>
          </a:p>
        </p:txBody>
      </p:sp>
      <p:pic>
        <p:nvPicPr>
          <p:cNvPr id="248" name="Google Shape;248;p35"/>
          <p:cNvPicPr preferRelativeResize="0"/>
          <p:nvPr/>
        </p:nvPicPr>
        <p:blipFill>
          <a:blip r:embed="rId3">
            <a:alphaModFix/>
          </a:blip>
          <a:stretch>
            <a:fillRect/>
          </a:stretch>
        </p:blipFill>
        <p:spPr>
          <a:xfrm>
            <a:off x="5859625" y="2165850"/>
            <a:ext cx="2121050" cy="2170800"/>
          </a:xfrm>
          <a:prstGeom prst="rect">
            <a:avLst/>
          </a:prstGeom>
          <a:noFill/>
          <a:ln>
            <a:noFill/>
          </a:ln>
        </p:spPr>
      </p:pic>
      <p:pic>
        <p:nvPicPr>
          <p:cNvPr id="249" name="Google Shape;249;p35"/>
          <p:cNvPicPr preferRelativeResize="0"/>
          <p:nvPr/>
        </p:nvPicPr>
        <p:blipFill>
          <a:blip r:embed="rId4">
            <a:alphaModFix/>
          </a:blip>
          <a:stretch>
            <a:fillRect/>
          </a:stretch>
        </p:blipFill>
        <p:spPr>
          <a:xfrm>
            <a:off x="1399950" y="1976925"/>
            <a:ext cx="2567725" cy="2556975"/>
          </a:xfrm>
          <a:prstGeom prst="rect">
            <a:avLst/>
          </a:prstGeom>
          <a:noFill/>
          <a:ln>
            <a:noFill/>
          </a:ln>
        </p:spPr>
      </p:pic>
      <p:sp>
        <p:nvSpPr>
          <p:cNvPr id="250" name="Google Shape;250;p35"/>
          <p:cNvSpPr txBox="1"/>
          <p:nvPr>
            <p:ph idx="1" type="body"/>
          </p:nvPr>
        </p:nvSpPr>
        <p:spPr>
          <a:xfrm>
            <a:off x="2051250" y="1355100"/>
            <a:ext cx="14079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 image</a:t>
            </a:r>
            <a:endParaRPr/>
          </a:p>
          <a:p>
            <a:pPr indent="0" lvl="0" marL="0" rtl="0" algn="l">
              <a:lnSpc>
                <a:spcPct val="115000"/>
              </a:lnSpc>
              <a:spcBef>
                <a:spcPts val="1600"/>
              </a:spcBef>
              <a:spcAft>
                <a:spcPts val="1600"/>
              </a:spcAft>
              <a:buSzPts val="1800"/>
              <a:buNone/>
            </a:pPr>
            <a:r>
              <a:t/>
            </a:r>
            <a:endParaRPr/>
          </a:p>
        </p:txBody>
      </p:sp>
      <p:sp>
        <p:nvSpPr>
          <p:cNvPr id="251" name="Google Shape;251;p35"/>
          <p:cNvSpPr txBox="1"/>
          <p:nvPr>
            <p:ph idx="1" type="body"/>
          </p:nvPr>
        </p:nvSpPr>
        <p:spPr>
          <a:xfrm>
            <a:off x="5421250" y="1355100"/>
            <a:ext cx="30744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A filter (also called a kernel)</a:t>
            </a:r>
            <a:endParaRPr/>
          </a:p>
          <a:p>
            <a:pPr indent="0" lvl="0" marL="0" rtl="0" algn="l">
              <a:lnSpc>
                <a:spcPct val="115000"/>
              </a:lnSpc>
              <a:spcBef>
                <a:spcPts val="1600"/>
              </a:spcBef>
              <a:spcAft>
                <a:spcPts val="1600"/>
              </a:spcAft>
              <a:buSzPts val="1800"/>
              <a:buNone/>
            </a:pPr>
            <a:r>
              <a:t/>
            </a:r>
            <a:endParaRPr/>
          </a:p>
        </p:txBody>
      </p:sp>
      <p:sp>
        <p:nvSpPr>
          <p:cNvPr id="252" name="Google Shape;252;p35"/>
          <p:cNvSpPr txBox="1"/>
          <p:nvPr>
            <p:ph idx="1" type="body"/>
          </p:nvPr>
        </p:nvSpPr>
        <p:spPr>
          <a:xfrm>
            <a:off x="2051250" y="745500"/>
            <a:ext cx="6333900" cy="52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Convolution is an operation that takes two inputs: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does convolution work?</a:t>
            </a:r>
            <a:endParaRPr b="1" sz="2800">
              <a:solidFill>
                <a:schemeClr val="dk1"/>
              </a:solidFill>
            </a:endParaRPr>
          </a:p>
        </p:txBody>
      </p:sp>
      <p:pic>
        <p:nvPicPr>
          <p:cNvPr id="258" name="Google Shape;258;p36"/>
          <p:cNvPicPr preferRelativeResize="0"/>
          <p:nvPr/>
        </p:nvPicPr>
        <p:blipFill>
          <a:blip r:embed="rId3">
            <a:alphaModFix/>
          </a:blip>
          <a:stretch>
            <a:fillRect/>
          </a:stretch>
        </p:blipFill>
        <p:spPr>
          <a:xfrm>
            <a:off x="448425" y="656450"/>
            <a:ext cx="8247141" cy="4182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does convolution work?</a:t>
            </a:r>
            <a:endParaRPr b="1" sz="2800">
              <a:solidFill>
                <a:schemeClr val="dk1"/>
              </a:solidFill>
            </a:endParaRPr>
          </a:p>
        </p:txBody>
      </p:sp>
      <p:pic>
        <p:nvPicPr>
          <p:cNvPr id="264" name="Google Shape;264;p37"/>
          <p:cNvPicPr preferRelativeResize="0"/>
          <p:nvPr/>
        </p:nvPicPr>
        <p:blipFill>
          <a:blip r:embed="rId3">
            <a:alphaModFix/>
          </a:blip>
          <a:stretch>
            <a:fillRect/>
          </a:stretch>
        </p:blipFill>
        <p:spPr>
          <a:xfrm>
            <a:off x="448425" y="656450"/>
            <a:ext cx="8247141" cy="4182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does convolution work?</a:t>
            </a:r>
            <a:endParaRPr b="1" sz="2800">
              <a:solidFill>
                <a:schemeClr val="dk1"/>
              </a:solidFill>
            </a:endParaRPr>
          </a:p>
        </p:txBody>
      </p:sp>
      <p:pic>
        <p:nvPicPr>
          <p:cNvPr id="270" name="Google Shape;270;p38"/>
          <p:cNvPicPr preferRelativeResize="0"/>
          <p:nvPr/>
        </p:nvPicPr>
        <p:blipFill>
          <a:blip r:embed="rId3">
            <a:alphaModFix/>
          </a:blip>
          <a:stretch>
            <a:fillRect/>
          </a:stretch>
        </p:blipFill>
        <p:spPr>
          <a:xfrm>
            <a:off x="448425" y="656450"/>
            <a:ext cx="8247141" cy="4182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does convolution work?</a:t>
            </a:r>
            <a:endParaRPr b="1" sz="2800">
              <a:solidFill>
                <a:schemeClr val="dk1"/>
              </a:solidFill>
            </a:endParaRPr>
          </a:p>
        </p:txBody>
      </p:sp>
      <p:pic>
        <p:nvPicPr>
          <p:cNvPr id="276" name="Google Shape;276;p39"/>
          <p:cNvPicPr preferRelativeResize="0"/>
          <p:nvPr/>
        </p:nvPicPr>
        <p:blipFill>
          <a:blip r:embed="rId3">
            <a:alphaModFix/>
          </a:blip>
          <a:stretch>
            <a:fillRect/>
          </a:stretch>
        </p:blipFill>
        <p:spPr>
          <a:xfrm>
            <a:off x="448425" y="656450"/>
            <a:ext cx="8247141" cy="4182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does convolution work?</a:t>
            </a:r>
            <a:endParaRPr b="1" sz="2800">
              <a:solidFill>
                <a:schemeClr val="dk1"/>
              </a:solidFill>
            </a:endParaRPr>
          </a:p>
        </p:txBody>
      </p:sp>
      <p:pic>
        <p:nvPicPr>
          <p:cNvPr id="282" name="Google Shape;282;p40"/>
          <p:cNvPicPr preferRelativeResize="0"/>
          <p:nvPr/>
        </p:nvPicPr>
        <p:blipFill>
          <a:blip r:embed="rId3">
            <a:alphaModFix/>
          </a:blip>
          <a:stretch>
            <a:fillRect/>
          </a:stretch>
        </p:blipFill>
        <p:spPr>
          <a:xfrm>
            <a:off x="448425" y="656450"/>
            <a:ext cx="8247141" cy="4182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does convolution work?</a:t>
            </a:r>
            <a:endParaRPr b="1" sz="2800">
              <a:solidFill>
                <a:schemeClr val="dk1"/>
              </a:solidFill>
            </a:endParaRPr>
          </a:p>
        </p:txBody>
      </p:sp>
      <p:pic>
        <p:nvPicPr>
          <p:cNvPr id="288" name="Google Shape;288;p41"/>
          <p:cNvPicPr preferRelativeResize="0"/>
          <p:nvPr/>
        </p:nvPicPr>
        <p:blipFill>
          <a:blip r:embed="rId3">
            <a:alphaModFix/>
          </a:blip>
          <a:stretch>
            <a:fillRect/>
          </a:stretch>
        </p:blipFill>
        <p:spPr>
          <a:xfrm>
            <a:off x="448425" y="656450"/>
            <a:ext cx="8247141" cy="4182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1" type="body"/>
          </p:nvPr>
        </p:nvSpPr>
        <p:spPr>
          <a:xfrm>
            <a:off x="5417825" y="746750"/>
            <a:ext cx="3643200" cy="4050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a:t>Examples of </a:t>
            </a:r>
            <a:r>
              <a:rPr b="1" lang="en"/>
              <a:t>CV tasks:</a:t>
            </a:r>
            <a:endParaRPr b="1"/>
          </a:p>
          <a:p>
            <a:pPr indent="-342900" lvl="0" marL="457200" rtl="0" algn="l">
              <a:lnSpc>
                <a:spcPct val="150000"/>
              </a:lnSpc>
              <a:spcBef>
                <a:spcPts val="1200"/>
              </a:spcBef>
              <a:spcAft>
                <a:spcPts val="0"/>
              </a:spcAft>
              <a:buSzPts val="1800"/>
              <a:buAutoNum type="arabicPeriod"/>
            </a:pPr>
            <a:r>
              <a:rPr lang="en"/>
              <a:t>Acquiring</a:t>
            </a:r>
            <a:endParaRPr/>
          </a:p>
          <a:p>
            <a:pPr indent="-317500" lvl="1" marL="914400" rtl="0" algn="l">
              <a:spcBef>
                <a:spcPts val="0"/>
              </a:spcBef>
              <a:spcAft>
                <a:spcPts val="0"/>
              </a:spcAft>
              <a:buSzPts val="1400"/>
              <a:buAutoNum type="alphaLcPeriod"/>
            </a:pPr>
            <a:r>
              <a:rPr lang="en"/>
              <a:t>Sensors</a:t>
            </a:r>
            <a:endParaRPr/>
          </a:p>
          <a:p>
            <a:pPr indent="-317500" lvl="1" marL="914400" rtl="0" algn="l">
              <a:lnSpc>
                <a:spcPct val="150000"/>
              </a:lnSpc>
              <a:spcBef>
                <a:spcPts val="0"/>
              </a:spcBef>
              <a:spcAft>
                <a:spcPts val="0"/>
              </a:spcAft>
              <a:buSzPts val="1400"/>
              <a:buAutoNum type="alphaLcPeriod"/>
            </a:pPr>
            <a:r>
              <a:rPr lang="en"/>
              <a:t>Perception</a:t>
            </a:r>
            <a:endParaRPr/>
          </a:p>
          <a:p>
            <a:pPr indent="-342900" lvl="0" marL="457200" rtl="0" algn="l">
              <a:lnSpc>
                <a:spcPct val="150000"/>
              </a:lnSpc>
              <a:spcBef>
                <a:spcPts val="0"/>
              </a:spcBef>
              <a:spcAft>
                <a:spcPts val="0"/>
              </a:spcAft>
              <a:buSzPts val="1800"/>
              <a:buAutoNum type="arabicPeriod"/>
            </a:pPr>
            <a:r>
              <a:rPr lang="en"/>
              <a:t>Processing</a:t>
            </a:r>
            <a:endParaRPr/>
          </a:p>
          <a:p>
            <a:pPr indent="-317500" lvl="1" marL="914400" rtl="0" algn="l">
              <a:spcBef>
                <a:spcPts val="0"/>
              </a:spcBef>
              <a:spcAft>
                <a:spcPts val="0"/>
              </a:spcAft>
              <a:buSzPts val="1400"/>
              <a:buAutoNum type="alphaLcPeriod"/>
            </a:pPr>
            <a:r>
              <a:rPr lang="en"/>
              <a:t>Compression/Decompression</a:t>
            </a:r>
            <a:endParaRPr/>
          </a:p>
          <a:p>
            <a:pPr indent="-317500" lvl="1" marL="914400" rtl="0" algn="l">
              <a:spcBef>
                <a:spcPts val="0"/>
              </a:spcBef>
              <a:spcAft>
                <a:spcPts val="0"/>
              </a:spcAft>
              <a:buSzPts val="1400"/>
              <a:buAutoNum type="alphaLcPeriod"/>
            </a:pPr>
            <a:r>
              <a:rPr lang="en"/>
              <a:t>Denoising</a:t>
            </a:r>
            <a:endParaRPr/>
          </a:p>
          <a:p>
            <a:pPr indent="-317500" lvl="1" marL="914400" rtl="0" algn="l">
              <a:lnSpc>
                <a:spcPct val="150000"/>
              </a:lnSpc>
              <a:spcBef>
                <a:spcPts val="0"/>
              </a:spcBef>
              <a:spcAft>
                <a:spcPts val="0"/>
              </a:spcAft>
              <a:buSzPts val="1400"/>
              <a:buAutoNum type="alphaLcPeriod"/>
            </a:pPr>
            <a:r>
              <a:rPr lang="en"/>
              <a:t>Transformations</a:t>
            </a:r>
            <a:endParaRPr/>
          </a:p>
          <a:p>
            <a:pPr indent="-342900" lvl="0" marL="457200" rtl="0" algn="l">
              <a:lnSpc>
                <a:spcPct val="150000"/>
              </a:lnSpc>
              <a:spcBef>
                <a:spcPts val="0"/>
              </a:spcBef>
              <a:spcAft>
                <a:spcPts val="0"/>
              </a:spcAft>
              <a:buSzPts val="1800"/>
              <a:buAutoNum type="arabicPeriod"/>
            </a:pPr>
            <a:r>
              <a:rPr lang="en"/>
              <a:t>Analysis</a:t>
            </a:r>
            <a:endParaRPr/>
          </a:p>
          <a:p>
            <a:pPr indent="-317500" lvl="1" marL="914400" rtl="0" algn="l">
              <a:spcBef>
                <a:spcPts val="0"/>
              </a:spcBef>
              <a:spcAft>
                <a:spcPts val="0"/>
              </a:spcAft>
              <a:buSzPts val="1400"/>
              <a:buAutoNum type="alphaLcPeriod"/>
            </a:pPr>
            <a:r>
              <a:rPr lang="en"/>
              <a:t>Object recognition</a:t>
            </a:r>
            <a:endParaRPr/>
          </a:p>
          <a:p>
            <a:pPr indent="-317500" lvl="1" marL="914400" rtl="0" algn="l">
              <a:spcBef>
                <a:spcPts val="0"/>
              </a:spcBef>
              <a:spcAft>
                <a:spcPts val="0"/>
              </a:spcAft>
              <a:buSzPts val="1400"/>
              <a:buAutoNum type="alphaLcPeriod"/>
            </a:pPr>
            <a:r>
              <a:rPr lang="en"/>
              <a:t>Object tracking</a:t>
            </a:r>
            <a:endParaRPr/>
          </a:p>
          <a:p>
            <a:pPr indent="-317500" lvl="1" marL="914400" rtl="0" algn="l">
              <a:spcBef>
                <a:spcPts val="0"/>
              </a:spcBef>
              <a:spcAft>
                <a:spcPts val="0"/>
              </a:spcAft>
              <a:buSzPts val="1400"/>
              <a:buAutoNum type="alphaLcPeriod"/>
            </a:pPr>
            <a:r>
              <a:rPr lang="en"/>
              <a:t>Image segmentation</a:t>
            </a:r>
            <a:endParaRPr/>
          </a:p>
          <a:p>
            <a:pPr indent="-317500" lvl="1" marL="914400" rtl="0" algn="l">
              <a:spcBef>
                <a:spcPts val="0"/>
              </a:spcBef>
              <a:spcAft>
                <a:spcPts val="0"/>
              </a:spcAft>
              <a:buSzPts val="1400"/>
              <a:buAutoNum type="alphaLcPeriod"/>
            </a:pPr>
            <a:r>
              <a:rPr lang="en"/>
              <a:t>Pose estimation</a:t>
            </a:r>
            <a:endParaRPr/>
          </a:p>
        </p:txBody>
      </p:sp>
      <p:pic>
        <p:nvPicPr>
          <p:cNvPr id="67" name="Google Shape;67;p15"/>
          <p:cNvPicPr preferRelativeResize="0"/>
          <p:nvPr/>
        </p:nvPicPr>
        <p:blipFill>
          <a:blip r:embed="rId3">
            <a:alphaModFix/>
          </a:blip>
          <a:stretch>
            <a:fillRect/>
          </a:stretch>
        </p:blipFill>
        <p:spPr>
          <a:xfrm>
            <a:off x="541025" y="2304396"/>
            <a:ext cx="4427224" cy="2482201"/>
          </a:xfrm>
          <a:prstGeom prst="rect">
            <a:avLst/>
          </a:prstGeom>
          <a:noFill/>
          <a:ln>
            <a:noFill/>
          </a:ln>
        </p:spPr>
      </p:pic>
      <p:sp>
        <p:nvSpPr>
          <p:cNvPr id="68" name="Google Shape;68;p15"/>
          <p:cNvSpPr txBox="1"/>
          <p:nvPr>
            <p:ph idx="1" type="body"/>
          </p:nvPr>
        </p:nvSpPr>
        <p:spPr>
          <a:xfrm>
            <a:off x="312425" y="746750"/>
            <a:ext cx="4693800" cy="1409700"/>
          </a:xfrm>
          <a:prstGeom prst="rect">
            <a:avLst/>
          </a:prstGeom>
        </p:spPr>
        <p:txBody>
          <a:bodyPr anchorCtr="0" anchor="t" bIns="91425" lIns="91425" spcFirstLastPara="1" rIns="91425" wrap="square" tIns="91425">
            <a:normAutofit/>
          </a:bodyPr>
          <a:lstStyle/>
          <a:p>
            <a:pPr indent="-342900" lvl="0" marL="457200" rtl="0" algn="just">
              <a:lnSpc>
                <a:spcPct val="200000"/>
              </a:lnSpc>
              <a:spcBef>
                <a:spcPts val="0"/>
              </a:spcBef>
              <a:spcAft>
                <a:spcPts val="0"/>
              </a:spcAft>
              <a:buSzPts val="1800"/>
              <a:buChar char="●"/>
            </a:pPr>
            <a:r>
              <a:rPr lang="en"/>
              <a:t>U</a:t>
            </a:r>
            <a:r>
              <a:rPr lang="en"/>
              <a:t>nderstand digital images or videos.</a:t>
            </a:r>
            <a:endParaRPr/>
          </a:p>
          <a:p>
            <a:pPr indent="-342900" lvl="0" marL="457200" rtl="0" algn="just">
              <a:spcBef>
                <a:spcPts val="0"/>
              </a:spcBef>
              <a:spcAft>
                <a:spcPts val="0"/>
              </a:spcAft>
              <a:buSzPts val="1800"/>
              <a:buChar char="●"/>
            </a:pPr>
            <a:r>
              <a:rPr lang="en"/>
              <a:t>Automate tasks that the human visual system can perform.</a:t>
            </a:r>
            <a:endParaRPr/>
          </a:p>
        </p:txBody>
      </p:sp>
      <p:sp>
        <p:nvSpPr>
          <p:cNvPr id="69" name="Google Shape;69;p15"/>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Computer Vision (CV)</a:t>
            </a:r>
            <a:endParaRPr sz="1800">
              <a:solidFill>
                <a:schemeClr val="dk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does convolution work?</a:t>
            </a:r>
            <a:endParaRPr b="1" sz="2800">
              <a:solidFill>
                <a:schemeClr val="dk1"/>
              </a:solidFill>
            </a:endParaRPr>
          </a:p>
        </p:txBody>
      </p:sp>
      <p:pic>
        <p:nvPicPr>
          <p:cNvPr id="294" name="Google Shape;294;p42"/>
          <p:cNvPicPr preferRelativeResize="0"/>
          <p:nvPr/>
        </p:nvPicPr>
        <p:blipFill>
          <a:blip r:embed="rId3">
            <a:alphaModFix/>
          </a:blip>
          <a:stretch>
            <a:fillRect/>
          </a:stretch>
        </p:blipFill>
        <p:spPr>
          <a:xfrm>
            <a:off x="448425" y="656450"/>
            <a:ext cx="8247141" cy="4182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3"/>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does convolution work?</a:t>
            </a:r>
            <a:endParaRPr b="1" sz="2800">
              <a:solidFill>
                <a:schemeClr val="dk1"/>
              </a:solidFill>
            </a:endParaRPr>
          </a:p>
        </p:txBody>
      </p:sp>
      <p:pic>
        <p:nvPicPr>
          <p:cNvPr id="300" name="Google Shape;300;p43"/>
          <p:cNvPicPr preferRelativeResize="0"/>
          <p:nvPr/>
        </p:nvPicPr>
        <p:blipFill>
          <a:blip r:embed="rId3">
            <a:alphaModFix/>
          </a:blip>
          <a:stretch>
            <a:fillRect/>
          </a:stretch>
        </p:blipFill>
        <p:spPr>
          <a:xfrm>
            <a:off x="448425" y="656450"/>
            <a:ext cx="8247141" cy="4182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does convolution work?</a:t>
            </a:r>
            <a:endParaRPr b="1" sz="2800">
              <a:solidFill>
                <a:schemeClr val="dk1"/>
              </a:solidFill>
            </a:endParaRPr>
          </a:p>
        </p:txBody>
      </p:sp>
      <p:pic>
        <p:nvPicPr>
          <p:cNvPr id="306" name="Google Shape;306;p44"/>
          <p:cNvPicPr preferRelativeResize="0"/>
          <p:nvPr/>
        </p:nvPicPr>
        <p:blipFill>
          <a:blip r:embed="rId3">
            <a:alphaModFix/>
          </a:blip>
          <a:stretch>
            <a:fillRect/>
          </a:stretch>
        </p:blipFill>
        <p:spPr>
          <a:xfrm>
            <a:off x="448425" y="656450"/>
            <a:ext cx="8247141" cy="4182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does convolution work?</a:t>
            </a:r>
            <a:endParaRPr b="1" sz="2800">
              <a:solidFill>
                <a:schemeClr val="dk1"/>
              </a:solidFill>
            </a:endParaRPr>
          </a:p>
        </p:txBody>
      </p:sp>
      <p:pic>
        <p:nvPicPr>
          <p:cNvPr id="312" name="Google Shape;312;p45"/>
          <p:cNvPicPr preferRelativeResize="0"/>
          <p:nvPr/>
        </p:nvPicPr>
        <p:blipFill>
          <a:blip r:embed="rId3">
            <a:alphaModFix/>
          </a:blip>
          <a:stretch>
            <a:fillRect/>
          </a:stretch>
        </p:blipFill>
        <p:spPr>
          <a:xfrm>
            <a:off x="448425" y="656450"/>
            <a:ext cx="8247141" cy="4182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does convolution work?</a:t>
            </a:r>
            <a:endParaRPr b="1" sz="2800">
              <a:solidFill>
                <a:schemeClr val="dk1"/>
              </a:solidFill>
            </a:endParaRPr>
          </a:p>
        </p:txBody>
      </p:sp>
      <p:pic>
        <p:nvPicPr>
          <p:cNvPr id="318" name="Google Shape;318;p46"/>
          <p:cNvPicPr preferRelativeResize="0"/>
          <p:nvPr/>
        </p:nvPicPr>
        <p:blipFill rotWithShape="1">
          <a:blip r:embed="rId3">
            <a:alphaModFix/>
          </a:blip>
          <a:srcRect b="0" l="0" r="0" t="0"/>
          <a:stretch/>
        </p:blipFill>
        <p:spPr>
          <a:xfrm>
            <a:off x="1462100" y="990950"/>
            <a:ext cx="6100751" cy="3652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Different kernel can cause a wide range of effects</a:t>
            </a:r>
            <a:endParaRPr b="1" sz="2800">
              <a:solidFill>
                <a:schemeClr val="dk1"/>
              </a:solidFill>
            </a:endParaRPr>
          </a:p>
        </p:txBody>
      </p:sp>
      <p:pic>
        <p:nvPicPr>
          <p:cNvPr id="324" name="Google Shape;324;p47"/>
          <p:cNvPicPr preferRelativeResize="0"/>
          <p:nvPr/>
        </p:nvPicPr>
        <p:blipFill>
          <a:blip r:embed="rId3">
            <a:alphaModFix/>
          </a:blip>
          <a:stretch>
            <a:fillRect/>
          </a:stretch>
        </p:blipFill>
        <p:spPr>
          <a:xfrm>
            <a:off x="4114800" y="808850"/>
            <a:ext cx="4081473" cy="4182250"/>
          </a:xfrm>
          <a:prstGeom prst="rect">
            <a:avLst/>
          </a:prstGeom>
          <a:noFill/>
          <a:ln>
            <a:noFill/>
          </a:ln>
        </p:spPr>
      </p:pic>
      <p:pic>
        <p:nvPicPr>
          <p:cNvPr id="325" name="Google Shape;325;p47"/>
          <p:cNvPicPr preferRelativeResize="0"/>
          <p:nvPr/>
        </p:nvPicPr>
        <p:blipFill>
          <a:blip r:embed="rId4">
            <a:alphaModFix/>
          </a:blip>
          <a:stretch>
            <a:fillRect/>
          </a:stretch>
        </p:blipFill>
        <p:spPr>
          <a:xfrm>
            <a:off x="846675" y="2021275"/>
            <a:ext cx="1546700" cy="1565400"/>
          </a:xfrm>
          <a:prstGeom prst="rect">
            <a:avLst/>
          </a:prstGeom>
          <a:noFill/>
          <a:ln>
            <a:noFill/>
          </a:ln>
        </p:spPr>
      </p:pic>
      <p:pic>
        <p:nvPicPr>
          <p:cNvPr id="326" name="Google Shape;326;p47"/>
          <p:cNvPicPr preferRelativeResize="0"/>
          <p:nvPr/>
        </p:nvPicPr>
        <p:blipFill>
          <a:blip r:embed="rId5">
            <a:alphaModFix/>
          </a:blip>
          <a:stretch>
            <a:fillRect/>
          </a:stretch>
        </p:blipFill>
        <p:spPr>
          <a:xfrm>
            <a:off x="2842325" y="2363274"/>
            <a:ext cx="832437" cy="88141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CNN feature maps</a:t>
            </a:r>
            <a:endParaRPr b="1" sz="2800">
              <a:solidFill>
                <a:schemeClr val="dk1"/>
              </a:solidFill>
            </a:endParaRPr>
          </a:p>
        </p:txBody>
      </p:sp>
      <p:pic>
        <p:nvPicPr>
          <p:cNvPr id="332" name="Google Shape;332;p48"/>
          <p:cNvPicPr preferRelativeResize="0"/>
          <p:nvPr/>
        </p:nvPicPr>
        <p:blipFill rotWithShape="1">
          <a:blip r:embed="rId3">
            <a:alphaModFix/>
          </a:blip>
          <a:srcRect b="0" l="0" r="0" t="0"/>
          <a:stretch/>
        </p:blipFill>
        <p:spPr>
          <a:xfrm>
            <a:off x="819206" y="961250"/>
            <a:ext cx="7334693" cy="3209421"/>
          </a:xfrm>
          <a:prstGeom prst="rect">
            <a:avLst/>
          </a:prstGeom>
          <a:noFill/>
          <a:ln>
            <a:noFill/>
          </a:ln>
        </p:spPr>
      </p:pic>
      <p:sp>
        <p:nvSpPr>
          <p:cNvPr id="333" name="Google Shape;333;p48"/>
          <p:cNvSpPr/>
          <p:nvPr/>
        </p:nvSpPr>
        <p:spPr>
          <a:xfrm>
            <a:off x="1223962" y="3060482"/>
            <a:ext cx="1211700" cy="1275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8"/>
          <p:cNvSpPr/>
          <p:nvPr/>
        </p:nvSpPr>
        <p:spPr>
          <a:xfrm>
            <a:off x="2851539" y="3372784"/>
            <a:ext cx="933900" cy="51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8"/>
          <p:cNvSpPr/>
          <p:nvPr/>
        </p:nvSpPr>
        <p:spPr>
          <a:xfrm>
            <a:off x="3879959" y="3060482"/>
            <a:ext cx="933900" cy="956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8"/>
          <p:cNvSpPr/>
          <p:nvPr/>
        </p:nvSpPr>
        <p:spPr>
          <a:xfrm>
            <a:off x="4908378" y="3279716"/>
            <a:ext cx="933900" cy="51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8"/>
          <p:cNvSpPr/>
          <p:nvPr/>
        </p:nvSpPr>
        <p:spPr>
          <a:xfrm>
            <a:off x="5748067" y="3439262"/>
            <a:ext cx="933900" cy="518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8" name="Google Shape;338;p48"/>
          <p:cNvPicPr preferRelativeResize="0"/>
          <p:nvPr/>
        </p:nvPicPr>
        <p:blipFill rotWithShape="1">
          <a:blip r:embed="rId4">
            <a:alphaModFix/>
          </a:blip>
          <a:srcRect b="0" l="0" r="0" t="0"/>
          <a:stretch/>
        </p:blipFill>
        <p:spPr>
          <a:xfrm>
            <a:off x="945426" y="1956390"/>
            <a:ext cx="791036" cy="739621"/>
          </a:xfrm>
          <a:prstGeom prst="rect">
            <a:avLst/>
          </a:prstGeom>
          <a:noFill/>
          <a:ln>
            <a:noFill/>
          </a:ln>
        </p:spPr>
      </p:pic>
      <p:sp>
        <p:nvSpPr>
          <p:cNvPr id="339" name="Google Shape;339;p48"/>
          <p:cNvSpPr/>
          <p:nvPr/>
        </p:nvSpPr>
        <p:spPr>
          <a:xfrm>
            <a:off x="2422876" y="3060482"/>
            <a:ext cx="858000" cy="15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8"/>
          <p:cNvSpPr/>
          <p:nvPr/>
        </p:nvSpPr>
        <p:spPr>
          <a:xfrm>
            <a:off x="3337703" y="2696009"/>
            <a:ext cx="858000" cy="15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8"/>
          <p:cNvSpPr/>
          <p:nvPr/>
        </p:nvSpPr>
        <p:spPr>
          <a:xfrm>
            <a:off x="4542795" y="2781151"/>
            <a:ext cx="858000" cy="15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8"/>
          <p:cNvSpPr/>
          <p:nvPr/>
        </p:nvSpPr>
        <p:spPr>
          <a:xfrm>
            <a:off x="5293518" y="2415635"/>
            <a:ext cx="858000" cy="15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8"/>
          <p:cNvSpPr/>
          <p:nvPr/>
        </p:nvSpPr>
        <p:spPr>
          <a:xfrm>
            <a:off x="6309310" y="3220028"/>
            <a:ext cx="858000" cy="15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8"/>
          <p:cNvSpPr/>
          <p:nvPr/>
        </p:nvSpPr>
        <p:spPr>
          <a:xfrm>
            <a:off x="7060062" y="2940696"/>
            <a:ext cx="858000" cy="15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5" name="Google Shape;345;p48"/>
          <p:cNvPicPr preferRelativeResize="0"/>
          <p:nvPr/>
        </p:nvPicPr>
        <p:blipFill rotWithShape="1">
          <a:blip r:embed="rId5">
            <a:alphaModFix/>
          </a:blip>
          <a:srcRect b="0" l="0" r="0" t="0"/>
          <a:stretch/>
        </p:blipFill>
        <p:spPr>
          <a:xfrm>
            <a:off x="1472481" y="3458964"/>
            <a:ext cx="1384533" cy="917104"/>
          </a:xfrm>
          <a:prstGeom prst="rect">
            <a:avLst/>
          </a:prstGeom>
          <a:noFill/>
          <a:ln>
            <a:noFill/>
          </a:ln>
        </p:spPr>
      </p:pic>
      <p:pic>
        <p:nvPicPr>
          <p:cNvPr id="346" name="Google Shape;346;p48"/>
          <p:cNvPicPr preferRelativeResize="0"/>
          <p:nvPr/>
        </p:nvPicPr>
        <p:blipFill rotWithShape="1">
          <a:blip r:embed="rId6">
            <a:alphaModFix/>
          </a:blip>
          <a:srcRect b="0" l="0" r="0" t="0"/>
          <a:stretch/>
        </p:blipFill>
        <p:spPr>
          <a:xfrm>
            <a:off x="3337704" y="3491252"/>
            <a:ext cx="1638794" cy="852539"/>
          </a:xfrm>
          <a:prstGeom prst="rect">
            <a:avLst/>
          </a:prstGeom>
          <a:noFill/>
          <a:ln>
            <a:noFill/>
          </a:ln>
        </p:spPr>
      </p:pic>
      <p:pic>
        <p:nvPicPr>
          <p:cNvPr id="347" name="Google Shape;347;p48"/>
          <p:cNvPicPr preferRelativeResize="0"/>
          <p:nvPr/>
        </p:nvPicPr>
        <p:blipFill rotWithShape="1">
          <a:blip r:embed="rId7">
            <a:alphaModFix/>
          </a:blip>
          <a:srcRect b="0" l="0" r="0" t="0"/>
          <a:stretch/>
        </p:blipFill>
        <p:spPr>
          <a:xfrm>
            <a:off x="5360579" y="3279716"/>
            <a:ext cx="1611508" cy="1275609"/>
          </a:xfrm>
          <a:prstGeom prst="rect">
            <a:avLst/>
          </a:prstGeom>
          <a:noFill/>
          <a:ln>
            <a:noFill/>
          </a:ln>
        </p:spPr>
      </p:pic>
      <p:sp>
        <p:nvSpPr>
          <p:cNvPr id="348" name="Google Shape;348;p48"/>
          <p:cNvSpPr txBox="1"/>
          <p:nvPr>
            <p:ph idx="1" type="body"/>
          </p:nvPr>
        </p:nvSpPr>
        <p:spPr>
          <a:xfrm>
            <a:off x="1354150" y="4631700"/>
            <a:ext cx="1773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1100"/>
              <a:buNone/>
            </a:pPr>
            <a:r>
              <a:rPr lang="en" sz="1400"/>
              <a:t>Low-level patterns</a:t>
            </a:r>
            <a:endParaRPr sz="1400"/>
          </a:p>
        </p:txBody>
      </p:sp>
      <p:sp>
        <p:nvSpPr>
          <p:cNvPr id="349" name="Google Shape;349;p48"/>
          <p:cNvSpPr txBox="1"/>
          <p:nvPr>
            <p:ph idx="1" type="body"/>
          </p:nvPr>
        </p:nvSpPr>
        <p:spPr>
          <a:xfrm>
            <a:off x="3335350" y="4631700"/>
            <a:ext cx="1773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1100"/>
              <a:buNone/>
            </a:pPr>
            <a:r>
              <a:rPr lang="en" sz="1400"/>
              <a:t>Mid-level</a:t>
            </a:r>
            <a:r>
              <a:rPr lang="en" sz="1400"/>
              <a:t> patterns</a:t>
            </a:r>
            <a:endParaRPr sz="1400"/>
          </a:p>
        </p:txBody>
      </p:sp>
      <p:sp>
        <p:nvSpPr>
          <p:cNvPr id="350" name="Google Shape;350;p48"/>
          <p:cNvSpPr txBox="1"/>
          <p:nvPr>
            <p:ph idx="1" type="body"/>
          </p:nvPr>
        </p:nvSpPr>
        <p:spPr>
          <a:xfrm>
            <a:off x="5316550" y="4631700"/>
            <a:ext cx="1773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1100"/>
              <a:buNone/>
            </a:pPr>
            <a:r>
              <a:rPr lang="en" sz="1400"/>
              <a:t>High-level patterns</a:t>
            </a:r>
            <a:endParaRPr sz="1400"/>
          </a:p>
        </p:txBody>
      </p:sp>
      <p:sp>
        <p:nvSpPr>
          <p:cNvPr id="351" name="Google Shape;351;p48"/>
          <p:cNvSpPr txBox="1"/>
          <p:nvPr>
            <p:ph idx="1" type="body"/>
          </p:nvPr>
        </p:nvSpPr>
        <p:spPr>
          <a:xfrm>
            <a:off x="1430350" y="745500"/>
            <a:ext cx="990300" cy="52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200"/>
              <a:t>1st CONV </a:t>
            </a:r>
            <a:endParaRPr sz="1200"/>
          </a:p>
          <a:p>
            <a:pPr indent="0" lvl="0" marL="0" rtl="0" algn="ctr">
              <a:lnSpc>
                <a:spcPct val="100000"/>
              </a:lnSpc>
              <a:spcBef>
                <a:spcPts val="0"/>
              </a:spcBef>
              <a:spcAft>
                <a:spcPts val="1600"/>
              </a:spcAft>
              <a:buSzPts val="1100"/>
              <a:buNone/>
            </a:pPr>
            <a:r>
              <a:rPr lang="en" sz="1200"/>
              <a:t>layer</a:t>
            </a:r>
            <a:endParaRPr sz="1200"/>
          </a:p>
        </p:txBody>
      </p:sp>
      <p:sp>
        <p:nvSpPr>
          <p:cNvPr id="352" name="Google Shape;352;p48"/>
          <p:cNvSpPr txBox="1"/>
          <p:nvPr>
            <p:ph idx="1" type="body"/>
          </p:nvPr>
        </p:nvSpPr>
        <p:spPr>
          <a:xfrm>
            <a:off x="2497150" y="745500"/>
            <a:ext cx="990300" cy="52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200"/>
              <a:t>2nd CONV </a:t>
            </a:r>
            <a:endParaRPr sz="1200"/>
          </a:p>
          <a:p>
            <a:pPr indent="0" lvl="0" marL="0" rtl="0" algn="ctr">
              <a:lnSpc>
                <a:spcPct val="100000"/>
              </a:lnSpc>
              <a:spcBef>
                <a:spcPts val="0"/>
              </a:spcBef>
              <a:spcAft>
                <a:spcPts val="1600"/>
              </a:spcAft>
              <a:buSzPts val="1100"/>
              <a:buNone/>
            </a:pPr>
            <a:r>
              <a:rPr lang="en" sz="1200"/>
              <a:t>layer</a:t>
            </a:r>
            <a:endParaRPr sz="1200"/>
          </a:p>
        </p:txBody>
      </p:sp>
      <p:sp>
        <p:nvSpPr>
          <p:cNvPr id="353" name="Google Shape;353;p48"/>
          <p:cNvSpPr txBox="1"/>
          <p:nvPr>
            <p:ph idx="1" type="body"/>
          </p:nvPr>
        </p:nvSpPr>
        <p:spPr>
          <a:xfrm>
            <a:off x="3563950" y="745500"/>
            <a:ext cx="990300" cy="52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200"/>
              <a:t>3rd CONV </a:t>
            </a:r>
            <a:endParaRPr sz="1200"/>
          </a:p>
          <a:p>
            <a:pPr indent="0" lvl="0" marL="0" rtl="0" algn="ctr">
              <a:lnSpc>
                <a:spcPct val="100000"/>
              </a:lnSpc>
              <a:spcBef>
                <a:spcPts val="0"/>
              </a:spcBef>
              <a:spcAft>
                <a:spcPts val="1600"/>
              </a:spcAft>
              <a:buSzPts val="1100"/>
              <a:buNone/>
            </a:pPr>
            <a:r>
              <a:rPr lang="en" sz="1200"/>
              <a:t>layer</a:t>
            </a:r>
            <a:endParaRPr sz="1200"/>
          </a:p>
        </p:txBody>
      </p:sp>
      <p:sp>
        <p:nvSpPr>
          <p:cNvPr id="354" name="Google Shape;354;p48"/>
          <p:cNvSpPr txBox="1"/>
          <p:nvPr>
            <p:ph idx="1" type="body"/>
          </p:nvPr>
        </p:nvSpPr>
        <p:spPr>
          <a:xfrm>
            <a:off x="6002350" y="745500"/>
            <a:ext cx="1962300" cy="354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200"/>
              <a:t>Fully-connected layers</a:t>
            </a:r>
            <a:endParaRPr sz="1200"/>
          </a:p>
        </p:txBody>
      </p:sp>
      <p:sp>
        <p:nvSpPr>
          <p:cNvPr id="355" name="Google Shape;355;p48"/>
          <p:cNvSpPr txBox="1"/>
          <p:nvPr>
            <p:ph idx="1" type="body"/>
          </p:nvPr>
        </p:nvSpPr>
        <p:spPr>
          <a:xfrm>
            <a:off x="4630750" y="745500"/>
            <a:ext cx="990300" cy="52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n" sz="1200"/>
              <a:t>4th</a:t>
            </a:r>
            <a:r>
              <a:rPr lang="en" sz="1200"/>
              <a:t> CONV </a:t>
            </a:r>
            <a:endParaRPr sz="1200"/>
          </a:p>
          <a:p>
            <a:pPr indent="0" lvl="0" marL="0" rtl="0" algn="ctr">
              <a:lnSpc>
                <a:spcPct val="100000"/>
              </a:lnSpc>
              <a:spcBef>
                <a:spcPts val="0"/>
              </a:spcBef>
              <a:spcAft>
                <a:spcPts val="1600"/>
              </a:spcAft>
              <a:buSzPts val="1100"/>
              <a:buNone/>
            </a:pPr>
            <a:r>
              <a:rPr lang="en" sz="1200"/>
              <a:t>layer</a:t>
            </a:r>
            <a:endParaRPr sz="1200"/>
          </a:p>
        </p:txBody>
      </p:sp>
      <p:sp>
        <p:nvSpPr>
          <p:cNvPr id="356" name="Google Shape;356;p48"/>
          <p:cNvSpPr/>
          <p:nvPr/>
        </p:nvSpPr>
        <p:spPr>
          <a:xfrm>
            <a:off x="2253500" y="3039850"/>
            <a:ext cx="243600" cy="354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48"/>
          <p:cNvSpPr/>
          <p:nvPr/>
        </p:nvSpPr>
        <p:spPr>
          <a:xfrm>
            <a:off x="3701300" y="2963650"/>
            <a:ext cx="243600" cy="354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48"/>
          <p:cNvSpPr/>
          <p:nvPr/>
        </p:nvSpPr>
        <p:spPr>
          <a:xfrm>
            <a:off x="5606300" y="2735050"/>
            <a:ext cx="243600" cy="354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How to learn CNN?</a:t>
            </a:r>
            <a:endParaRPr b="1" sz="2800">
              <a:solidFill>
                <a:schemeClr val="dk1"/>
              </a:solidFill>
            </a:endParaRPr>
          </a:p>
        </p:txBody>
      </p:sp>
      <p:sp>
        <p:nvSpPr>
          <p:cNvPr id="364" name="Google Shape;364;p49"/>
          <p:cNvSpPr txBox="1"/>
          <p:nvPr>
            <p:ph idx="1" type="body"/>
          </p:nvPr>
        </p:nvSpPr>
        <p:spPr>
          <a:xfrm>
            <a:off x="1658950" y="821700"/>
            <a:ext cx="11919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1100"/>
              <a:buNone/>
            </a:pPr>
            <a:r>
              <a:rPr lang="en" sz="1400"/>
              <a:t>Input image</a:t>
            </a:r>
            <a:endParaRPr sz="1400"/>
          </a:p>
        </p:txBody>
      </p:sp>
      <p:sp>
        <p:nvSpPr>
          <p:cNvPr id="365" name="Google Shape;365;p49"/>
          <p:cNvSpPr txBox="1"/>
          <p:nvPr>
            <p:ph idx="1" type="body"/>
          </p:nvPr>
        </p:nvSpPr>
        <p:spPr>
          <a:xfrm>
            <a:off x="3640150" y="974100"/>
            <a:ext cx="2074800" cy="6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1400"/>
              <a:t>Filter/Kernel </a:t>
            </a:r>
            <a:endParaRPr sz="1400"/>
          </a:p>
          <a:p>
            <a:pPr indent="0" lvl="0" marL="0" rtl="0" algn="ctr">
              <a:spcBef>
                <a:spcPts val="0"/>
              </a:spcBef>
              <a:spcAft>
                <a:spcPts val="1600"/>
              </a:spcAft>
              <a:buSzPts val="1100"/>
              <a:buNone/>
            </a:pPr>
            <a:r>
              <a:rPr lang="en" sz="1400"/>
              <a:t>(</a:t>
            </a:r>
            <a:r>
              <a:rPr b="1" lang="en" sz="1400"/>
              <a:t>learnable parameter</a:t>
            </a:r>
            <a:r>
              <a:rPr lang="en" sz="1400"/>
              <a:t>)</a:t>
            </a:r>
            <a:endParaRPr sz="1400"/>
          </a:p>
        </p:txBody>
      </p:sp>
      <p:sp>
        <p:nvSpPr>
          <p:cNvPr id="366" name="Google Shape;366;p49"/>
          <p:cNvSpPr txBox="1"/>
          <p:nvPr>
            <p:ph idx="1" type="body"/>
          </p:nvPr>
        </p:nvSpPr>
        <p:spPr>
          <a:xfrm>
            <a:off x="6154750" y="1431300"/>
            <a:ext cx="1289100" cy="4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1100"/>
              <a:buNone/>
            </a:pPr>
            <a:r>
              <a:rPr lang="en" sz="1400"/>
              <a:t>Feature map</a:t>
            </a:r>
            <a:endParaRPr sz="1400"/>
          </a:p>
        </p:txBody>
      </p:sp>
      <p:pic>
        <p:nvPicPr>
          <p:cNvPr id="367" name="Google Shape;367;p49"/>
          <p:cNvPicPr preferRelativeResize="0"/>
          <p:nvPr/>
        </p:nvPicPr>
        <p:blipFill rotWithShape="1">
          <a:blip r:embed="rId3">
            <a:alphaModFix/>
          </a:blip>
          <a:srcRect b="0" l="0" r="0" t="0"/>
          <a:stretch/>
        </p:blipFill>
        <p:spPr>
          <a:xfrm>
            <a:off x="1291450" y="1527204"/>
            <a:ext cx="6071100" cy="2981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Input, </a:t>
            </a:r>
            <a:r>
              <a:rPr b="1" lang="en" sz="2800">
                <a:solidFill>
                  <a:schemeClr val="dk1"/>
                </a:solidFill>
              </a:rPr>
              <a:t> Filter, </a:t>
            </a:r>
            <a:r>
              <a:rPr b="1" lang="en" sz="2800">
                <a:solidFill>
                  <a:schemeClr val="dk1"/>
                </a:solidFill>
              </a:rPr>
              <a:t>Stride, Padding</a:t>
            </a:r>
            <a:endParaRPr b="1" sz="2800">
              <a:solidFill>
                <a:schemeClr val="dk1"/>
              </a:solidFill>
            </a:endParaRPr>
          </a:p>
        </p:txBody>
      </p:sp>
      <p:pic>
        <p:nvPicPr>
          <p:cNvPr id="373" name="Google Shape;373;p50"/>
          <p:cNvPicPr preferRelativeResize="0"/>
          <p:nvPr/>
        </p:nvPicPr>
        <p:blipFill>
          <a:blip r:embed="rId3">
            <a:alphaModFix/>
          </a:blip>
          <a:stretch>
            <a:fillRect/>
          </a:stretch>
        </p:blipFill>
        <p:spPr>
          <a:xfrm>
            <a:off x="805125" y="739800"/>
            <a:ext cx="2758550" cy="3135675"/>
          </a:xfrm>
          <a:prstGeom prst="rect">
            <a:avLst/>
          </a:prstGeom>
          <a:noFill/>
          <a:ln>
            <a:noFill/>
          </a:ln>
        </p:spPr>
      </p:pic>
      <p:pic>
        <p:nvPicPr>
          <p:cNvPr id="374" name="Google Shape;374;p50"/>
          <p:cNvPicPr preferRelativeResize="0"/>
          <p:nvPr/>
        </p:nvPicPr>
        <p:blipFill>
          <a:blip r:embed="rId4">
            <a:alphaModFix/>
          </a:blip>
          <a:stretch>
            <a:fillRect/>
          </a:stretch>
        </p:blipFill>
        <p:spPr>
          <a:xfrm>
            <a:off x="5113987" y="1027275"/>
            <a:ext cx="2800350" cy="2743200"/>
          </a:xfrm>
          <a:prstGeom prst="rect">
            <a:avLst/>
          </a:prstGeom>
          <a:noFill/>
          <a:ln>
            <a:noFill/>
          </a:ln>
        </p:spPr>
      </p:pic>
      <p:sp>
        <p:nvSpPr>
          <p:cNvPr id="375" name="Google Shape;375;p50"/>
          <p:cNvSpPr txBox="1"/>
          <p:nvPr>
            <p:ph idx="1" type="body"/>
          </p:nvPr>
        </p:nvSpPr>
        <p:spPr>
          <a:xfrm>
            <a:off x="1430350" y="4403100"/>
            <a:ext cx="11919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SzPts val="1100"/>
              <a:buNone/>
            </a:pPr>
            <a:r>
              <a:rPr lang="en" sz="1400"/>
              <a:t>Stride = 1, Padding = 1</a:t>
            </a:r>
            <a:endParaRPr sz="1400"/>
          </a:p>
        </p:txBody>
      </p:sp>
      <p:sp>
        <p:nvSpPr>
          <p:cNvPr id="376" name="Google Shape;376;p50"/>
          <p:cNvSpPr txBox="1"/>
          <p:nvPr>
            <p:ph idx="1" type="body"/>
          </p:nvPr>
        </p:nvSpPr>
        <p:spPr>
          <a:xfrm>
            <a:off x="363550" y="3717300"/>
            <a:ext cx="11919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SzPts val="1100"/>
              <a:buNone/>
            </a:pPr>
            <a:r>
              <a:rPr lang="en" sz="1400"/>
              <a:t>Input = 5x5</a:t>
            </a:r>
            <a:endParaRPr sz="1400"/>
          </a:p>
        </p:txBody>
      </p:sp>
      <p:sp>
        <p:nvSpPr>
          <p:cNvPr id="377" name="Google Shape;377;p50"/>
          <p:cNvSpPr txBox="1"/>
          <p:nvPr>
            <p:ph idx="1" type="body"/>
          </p:nvPr>
        </p:nvSpPr>
        <p:spPr>
          <a:xfrm>
            <a:off x="2573350" y="3717300"/>
            <a:ext cx="13647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SzPts val="1100"/>
              <a:buNone/>
            </a:pPr>
            <a:r>
              <a:rPr lang="en" sz="1400"/>
              <a:t>Output</a:t>
            </a:r>
            <a:r>
              <a:rPr lang="en" sz="1400"/>
              <a:t> = 5x5</a:t>
            </a:r>
            <a:endParaRPr sz="1400"/>
          </a:p>
        </p:txBody>
      </p:sp>
      <p:sp>
        <p:nvSpPr>
          <p:cNvPr id="378" name="Google Shape;378;p50"/>
          <p:cNvSpPr/>
          <p:nvPr/>
        </p:nvSpPr>
        <p:spPr>
          <a:xfrm rot="2928265">
            <a:off x="1034623" y="4207684"/>
            <a:ext cx="501950" cy="27849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50"/>
          <p:cNvSpPr/>
          <p:nvPr/>
        </p:nvSpPr>
        <p:spPr>
          <a:xfrm rot="-2697094">
            <a:off x="2571099" y="4199167"/>
            <a:ext cx="501905" cy="27831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50"/>
          <p:cNvSpPr txBox="1"/>
          <p:nvPr>
            <p:ph idx="1" type="body"/>
          </p:nvPr>
        </p:nvSpPr>
        <p:spPr>
          <a:xfrm>
            <a:off x="5849950" y="4403100"/>
            <a:ext cx="11919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SzPts val="1100"/>
              <a:buNone/>
            </a:pPr>
            <a:r>
              <a:rPr lang="en" sz="1400"/>
              <a:t>Stride = 2, Padding = 0</a:t>
            </a:r>
            <a:endParaRPr sz="1400"/>
          </a:p>
        </p:txBody>
      </p:sp>
      <p:sp>
        <p:nvSpPr>
          <p:cNvPr id="381" name="Google Shape;381;p50"/>
          <p:cNvSpPr txBox="1"/>
          <p:nvPr>
            <p:ph idx="1" type="body"/>
          </p:nvPr>
        </p:nvSpPr>
        <p:spPr>
          <a:xfrm>
            <a:off x="4783150" y="3717300"/>
            <a:ext cx="11919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SzPts val="1100"/>
              <a:buNone/>
            </a:pPr>
            <a:r>
              <a:rPr lang="en" sz="1400"/>
              <a:t>Input = 5x5</a:t>
            </a:r>
            <a:endParaRPr sz="1400"/>
          </a:p>
        </p:txBody>
      </p:sp>
      <p:sp>
        <p:nvSpPr>
          <p:cNvPr id="382" name="Google Shape;382;p50"/>
          <p:cNvSpPr txBox="1"/>
          <p:nvPr>
            <p:ph idx="1" type="body"/>
          </p:nvPr>
        </p:nvSpPr>
        <p:spPr>
          <a:xfrm>
            <a:off x="6992950" y="3717300"/>
            <a:ext cx="13647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SzPts val="1100"/>
              <a:buNone/>
            </a:pPr>
            <a:r>
              <a:rPr lang="en" sz="1400"/>
              <a:t>Output = 2x2</a:t>
            </a:r>
            <a:endParaRPr sz="1400"/>
          </a:p>
        </p:txBody>
      </p:sp>
      <p:sp>
        <p:nvSpPr>
          <p:cNvPr id="383" name="Google Shape;383;p50"/>
          <p:cNvSpPr/>
          <p:nvPr/>
        </p:nvSpPr>
        <p:spPr>
          <a:xfrm rot="2928265">
            <a:off x="5454223" y="4207684"/>
            <a:ext cx="501950" cy="27849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50"/>
          <p:cNvSpPr/>
          <p:nvPr/>
        </p:nvSpPr>
        <p:spPr>
          <a:xfrm rot="-2697094">
            <a:off x="6990699" y="4199167"/>
            <a:ext cx="501905" cy="27831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Pooling</a:t>
            </a:r>
            <a:endParaRPr b="1" sz="2800">
              <a:solidFill>
                <a:schemeClr val="dk1"/>
              </a:solidFill>
            </a:endParaRPr>
          </a:p>
        </p:txBody>
      </p:sp>
      <p:pic>
        <p:nvPicPr>
          <p:cNvPr id="390" name="Google Shape;390;p51"/>
          <p:cNvPicPr preferRelativeResize="0"/>
          <p:nvPr/>
        </p:nvPicPr>
        <p:blipFill rotWithShape="1">
          <a:blip r:embed="rId3">
            <a:alphaModFix/>
          </a:blip>
          <a:srcRect b="0" l="0" r="0" t="0"/>
          <a:stretch/>
        </p:blipFill>
        <p:spPr>
          <a:xfrm>
            <a:off x="5154625" y="1083250"/>
            <a:ext cx="3613324" cy="2661475"/>
          </a:xfrm>
          <a:prstGeom prst="rect">
            <a:avLst/>
          </a:prstGeom>
          <a:noFill/>
          <a:ln>
            <a:noFill/>
          </a:ln>
        </p:spPr>
      </p:pic>
      <p:pic>
        <p:nvPicPr>
          <p:cNvPr id="391" name="Google Shape;391;p51"/>
          <p:cNvPicPr preferRelativeResize="0"/>
          <p:nvPr/>
        </p:nvPicPr>
        <p:blipFill rotWithShape="1">
          <a:blip r:embed="rId4">
            <a:alphaModFix/>
          </a:blip>
          <a:srcRect b="0" l="0" r="0" t="0"/>
          <a:stretch/>
        </p:blipFill>
        <p:spPr>
          <a:xfrm>
            <a:off x="268175" y="2158788"/>
            <a:ext cx="1146225" cy="1017925"/>
          </a:xfrm>
          <a:prstGeom prst="rect">
            <a:avLst/>
          </a:prstGeom>
          <a:noFill/>
          <a:ln>
            <a:noFill/>
          </a:ln>
        </p:spPr>
      </p:pic>
      <p:pic>
        <p:nvPicPr>
          <p:cNvPr id="392" name="Google Shape;392;p51"/>
          <p:cNvPicPr preferRelativeResize="0"/>
          <p:nvPr/>
        </p:nvPicPr>
        <p:blipFill rotWithShape="1">
          <a:blip r:embed="rId5">
            <a:alphaModFix/>
          </a:blip>
          <a:srcRect b="0" l="0" r="0" t="0"/>
          <a:stretch/>
        </p:blipFill>
        <p:spPr>
          <a:xfrm>
            <a:off x="1760150" y="2135571"/>
            <a:ext cx="1146225" cy="1064354"/>
          </a:xfrm>
          <a:prstGeom prst="rect">
            <a:avLst/>
          </a:prstGeom>
          <a:noFill/>
          <a:ln>
            <a:noFill/>
          </a:ln>
        </p:spPr>
      </p:pic>
      <p:cxnSp>
        <p:nvCxnSpPr>
          <p:cNvPr id="393" name="Google Shape;393;p51"/>
          <p:cNvCxnSpPr>
            <a:stCxn id="391" idx="3"/>
            <a:endCxn id="392" idx="1"/>
          </p:cNvCxnSpPr>
          <p:nvPr/>
        </p:nvCxnSpPr>
        <p:spPr>
          <a:xfrm>
            <a:off x="1414400" y="2667750"/>
            <a:ext cx="345600" cy="0"/>
          </a:xfrm>
          <a:prstGeom prst="straightConnector1">
            <a:avLst/>
          </a:prstGeom>
          <a:noFill/>
          <a:ln cap="flat" cmpd="sng" w="9525">
            <a:solidFill>
              <a:srgbClr val="595959"/>
            </a:solidFill>
            <a:prstDash val="solid"/>
            <a:round/>
            <a:headEnd len="sm" w="sm" type="none"/>
            <a:tailEnd len="med" w="med" type="triangle"/>
          </a:ln>
        </p:spPr>
      </p:cxnSp>
      <p:sp>
        <p:nvSpPr>
          <p:cNvPr id="394" name="Google Shape;394;p51"/>
          <p:cNvSpPr/>
          <p:nvPr/>
        </p:nvSpPr>
        <p:spPr>
          <a:xfrm>
            <a:off x="3336300" y="1919438"/>
            <a:ext cx="1377900" cy="13674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5" name="Google Shape;395;p51"/>
          <p:cNvCxnSpPr/>
          <p:nvPr/>
        </p:nvCxnSpPr>
        <p:spPr>
          <a:xfrm rot="10800000">
            <a:off x="3346800" y="2251963"/>
            <a:ext cx="1367400" cy="0"/>
          </a:xfrm>
          <a:prstGeom prst="straightConnector1">
            <a:avLst/>
          </a:prstGeom>
          <a:noFill/>
          <a:ln cap="flat" cmpd="sng" w="9525">
            <a:solidFill>
              <a:srgbClr val="595959"/>
            </a:solidFill>
            <a:prstDash val="solid"/>
            <a:round/>
            <a:headEnd len="sm" w="sm" type="none"/>
            <a:tailEnd len="sm" w="sm" type="none"/>
          </a:ln>
        </p:spPr>
      </p:cxnSp>
      <p:cxnSp>
        <p:nvCxnSpPr>
          <p:cNvPr id="396" name="Google Shape;396;p51"/>
          <p:cNvCxnSpPr/>
          <p:nvPr/>
        </p:nvCxnSpPr>
        <p:spPr>
          <a:xfrm rot="10800000">
            <a:off x="3346800" y="2603138"/>
            <a:ext cx="1367400" cy="0"/>
          </a:xfrm>
          <a:prstGeom prst="straightConnector1">
            <a:avLst/>
          </a:prstGeom>
          <a:noFill/>
          <a:ln cap="flat" cmpd="sng" w="9525">
            <a:solidFill>
              <a:srgbClr val="595959"/>
            </a:solidFill>
            <a:prstDash val="solid"/>
            <a:round/>
            <a:headEnd len="sm" w="sm" type="none"/>
            <a:tailEnd len="sm" w="sm" type="none"/>
          </a:ln>
        </p:spPr>
      </p:cxnSp>
      <p:cxnSp>
        <p:nvCxnSpPr>
          <p:cNvPr id="397" name="Google Shape;397;p51"/>
          <p:cNvCxnSpPr/>
          <p:nvPr/>
        </p:nvCxnSpPr>
        <p:spPr>
          <a:xfrm rot="10800000">
            <a:off x="3341550" y="2956463"/>
            <a:ext cx="1367400" cy="0"/>
          </a:xfrm>
          <a:prstGeom prst="straightConnector1">
            <a:avLst/>
          </a:prstGeom>
          <a:noFill/>
          <a:ln cap="flat" cmpd="sng" w="9525">
            <a:solidFill>
              <a:srgbClr val="595959"/>
            </a:solidFill>
            <a:prstDash val="solid"/>
            <a:round/>
            <a:headEnd len="sm" w="sm" type="none"/>
            <a:tailEnd len="sm" w="sm" type="none"/>
          </a:ln>
        </p:spPr>
      </p:cxnSp>
      <p:cxnSp>
        <p:nvCxnSpPr>
          <p:cNvPr id="398" name="Google Shape;398;p51"/>
          <p:cNvCxnSpPr/>
          <p:nvPr/>
        </p:nvCxnSpPr>
        <p:spPr>
          <a:xfrm>
            <a:off x="4367100" y="1919463"/>
            <a:ext cx="10500" cy="1367400"/>
          </a:xfrm>
          <a:prstGeom prst="straightConnector1">
            <a:avLst/>
          </a:prstGeom>
          <a:noFill/>
          <a:ln cap="flat" cmpd="sng" w="9525">
            <a:solidFill>
              <a:srgbClr val="595959"/>
            </a:solidFill>
            <a:prstDash val="solid"/>
            <a:round/>
            <a:headEnd len="sm" w="sm" type="none"/>
            <a:tailEnd len="sm" w="sm" type="none"/>
          </a:ln>
        </p:spPr>
      </p:cxnSp>
      <p:cxnSp>
        <p:nvCxnSpPr>
          <p:cNvPr id="399" name="Google Shape;399;p51"/>
          <p:cNvCxnSpPr/>
          <p:nvPr/>
        </p:nvCxnSpPr>
        <p:spPr>
          <a:xfrm>
            <a:off x="4020000" y="1919463"/>
            <a:ext cx="10500" cy="1367400"/>
          </a:xfrm>
          <a:prstGeom prst="straightConnector1">
            <a:avLst/>
          </a:prstGeom>
          <a:noFill/>
          <a:ln cap="flat" cmpd="sng" w="9525">
            <a:solidFill>
              <a:srgbClr val="595959"/>
            </a:solidFill>
            <a:prstDash val="solid"/>
            <a:round/>
            <a:headEnd len="sm" w="sm" type="none"/>
            <a:tailEnd len="sm" w="sm" type="none"/>
          </a:ln>
        </p:spPr>
      </p:cxnSp>
      <p:cxnSp>
        <p:nvCxnSpPr>
          <p:cNvPr id="400" name="Google Shape;400;p51"/>
          <p:cNvCxnSpPr/>
          <p:nvPr/>
        </p:nvCxnSpPr>
        <p:spPr>
          <a:xfrm>
            <a:off x="3676475" y="1919463"/>
            <a:ext cx="10500" cy="1367400"/>
          </a:xfrm>
          <a:prstGeom prst="straightConnector1">
            <a:avLst/>
          </a:prstGeom>
          <a:noFill/>
          <a:ln cap="flat" cmpd="sng" w="9525">
            <a:solidFill>
              <a:srgbClr val="595959"/>
            </a:solidFill>
            <a:prstDash val="solid"/>
            <a:round/>
            <a:headEnd len="sm" w="sm" type="none"/>
            <a:tailEnd len="sm" w="sm" type="none"/>
          </a:ln>
        </p:spPr>
      </p:cxnSp>
      <p:sp>
        <p:nvSpPr>
          <p:cNvPr id="401" name="Google Shape;401;p51"/>
          <p:cNvSpPr txBox="1"/>
          <p:nvPr/>
        </p:nvSpPr>
        <p:spPr>
          <a:xfrm>
            <a:off x="3294200" y="1898563"/>
            <a:ext cx="1419900" cy="34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12   20   30    0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1"/>
          <p:cNvSpPr txBox="1"/>
          <p:nvPr/>
        </p:nvSpPr>
        <p:spPr>
          <a:xfrm>
            <a:off x="3294200" y="2240875"/>
            <a:ext cx="1419900" cy="34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8    12    2     0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1"/>
          <p:cNvSpPr txBox="1"/>
          <p:nvPr/>
        </p:nvSpPr>
        <p:spPr>
          <a:xfrm>
            <a:off x="3320550" y="2587088"/>
            <a:ext cx="1419900" cy="34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34   70   37    4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1"/>
          <p:cNvSpPr txBox="1"/>
          <p:nvPr/>
        </p:nvSpPr>
        <p:spPr>
          <a:xfrm>
            <a:off x="3237301" y="2954313"/>
            <a:ext cx="1503000" cy="34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112 100  25  12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5" name="Google Shape;405;p51"/>
          <p:cNvCxnSpPr/>
          <p:nvPr/>
        </p:nvCxnSpPr>
        <p:spPr>
          <a:xfrm>
            <a:off x="2906375" y="2603175"/>
            <a:ext cx="345900" cy="0"/>
          </a:xfrm>
          <a:prstGeom prst="straightConnector1">
            <a:avLst/>
          </a:prstGeom>
          <a:noFill/>
          <a:ln cap="flat" cmpd="sng" w="9525">
            <a:solidFill>
              <a:srgbClr val="595959"/>
            </a:solidFill>
            <a:prstDash val="solid"/>
            <a:round/>
            <a:headEnd len="sm" w="sm" type="none"/>
            <a:tailEnd len="med" w="med" type="triangle"/>
          </a:ln>
        </p:spPr>
      </p:cxnSp>
      <p:cxnSp>
        <p:nvCxnSpPr>
          <p:cNvPr id="406" name="Google Shape;406;p51"/>
          <p:cNvCxnSpPr/>
          <p:nvPr/>
        </p:nvCxnSpPr>
        <p:spPr>
          <a:xfrm>
            <a:off x="4808725" y="2599550"/>
            <a:ext cx="345900" cy="0"/>
          </a:xfrm>
          <a:prstGeom prst="straightConnector1">
            <a:avLst/>
          </a:prstGeom>
          <a:noFill/>
          <a:ln cap="flat" cmpd="sng" w="9525">
            <a:solidFill>
              <a:srgbClr val="595959"/>
            </a:solidFill>
            <a:prstDash val="solid"/>
            <a:round/>
            <a:headEnd len="sm" w="sm" type="none"/>
            <a:tailEnd len="med" w="med" type="triangle"/>
          </a:ln>
        </p:spPr>
      </p:cxnSp>
      <p:sp>
        <p:nvSpPr>
          <p:cNvPr id="407" name="Google Shape;407;p51"/>
          <p:cNvSpPr txBox="1"/>
          <p:nvPr/>
        </p:nvSpPr>
        <p:spPr>
          <a:xfrm>
            <a:off x="2299525" y="4102150"/>
            <a:ext cx="3613200" cy="46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Image -&gt; conv -&gt; act -&gt; pool -&gt; conv ...</a:t>
            </a:r>
            <a:endParaRPr b="0" i="0" sz="1400" u="none" cap="none" strike="noStrike">
              <a:solidFill>
                <a:schemeClr val="dk2"/>
              </a:solidFill>
              <a:latin typeface="Arial"/>
              <a:ea typeface="Arial"/>
              <a:cs typeface="Arial"/>
              <a:sym typeface="Arial"/>
            </a:endParaRPr>
          </a:p>
        </p:txBody>
      </p:sp>
      <p:sp>
        <p:nvSpPr>
          <p:cNvPr id="408" name="Google Shape;408;p51"/>
          <p:cNvSpPr txBox="1"/>
          <p:nvPr>
            <p:ph idx="1" type="body"/>
          </p:nvPr>
        </p:nvSpPr>
        <p:spPr>
          <a:xfrm>
            <a:off x="287350" y="1278900"/>
            <a:ext cx="63183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1100"/>
              <a:buNone/>
            </a:pPr>
            <a:r>
              <a:rPr lang="en" sz="1400"/>
              <a:t>Input image	    Kernel		      Feature Map			     Pooling</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Human visual system</a:t>
            </a:r>
            <a:endParaRPr sz="1800">
              <a:solidFill>
                <a:schemeClr val="dk2"/>
              </a:solidFill>
            </a:endParaRPr>
          </a:p>
        </p:txBody>
      </p:sp>
      <p:pic>
        <p:nvPicPr>
          <p:cNvPr id="75" name="Google Shape;75;p16"/>
          <p:cNvPicPr preferRelativeResize="0"/>
          <p:nvPr/>
        </p:nvPicPr>
        <p:blipFill>
          <a:blip r:embed="rId3">
            <a:alphaModFix/>
          </a:blip>
          <a:stretch>
            <a:fillRect/>
          </a:stretch>
        </p:blipFill>
        <p:spPr>
          <a:xfrm>
            <a:off x="152400" y="1037450"/>
            <a:ext cx="4660649" cy="3569151"/>
          </a:xfrm>
          <a:prstGeom prst="rect">
            <a:avLst/>
          </a:prstGeom>
          <a:noFill/>
          <a:ln>
            <a:noFill/>
          </a:ln>
        </p:spPr>
      </p:pic>
      <p:pic>
        <p:nvPicPr>
          <p:cNvPr id="76" name="Google Shape;76;p16"/>
          <p:cNvPicPr preferRelativeResize="0"/>
          <p:nvPr/>
        </p:nvPicPr>
        <p:blipFill>
          <a:blip r:embed="rId4">
            <a:alphaModFix/>
          </a:blip>
          <a:stretch>
            <a:fillRect/>
          </a:stretch>
        </p:blipFill>
        <p:spPr>
          <a:xfrm>
            <a:off x="4889249" y="961250"/>
            <a:ext cx="4026150" cy="2666285"/>
          </a:xfrm>
          <a:prstGeom prst="rect">
            <a:avLst/>
          </a:prstGeom>
          <a:noFill/>
          <a:ln>
            <a:noFill/>
          </a:ln>
        </p:spPr>
      </p:pic>
      <p:sp>
        <p:nvSpPr>
          <p:cNvPr id="77" name="Google Shape;77;p16"/>
          <p:cNvSpPr txBox="1"/>
          <p:nvPr>
            <p:ph idx="1" type="body"/>
          </p:nvPr>
        </p:nvSpPr>
        <p:spPr>
          <a:xfrm>
            <a:off x="4979400" y="3718550"/>
            <a:ext cx="4026300" cy="1276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200"/>
              </a:spcAft>
              <a:buNone/>
            </a:pPr>
            <a:r>
              <a:rPr lang="en" sz="1400"/>
              <a:t>Hubel, D. H., &amp; Wiesel, T. N. (1959). Receptive fields of single </a:t>
            </a:r>
            <a:r>
              <a:rPr lang="en" sz="1400"/>
              <a:t>neurons</a:t>
            </a:r>
            <a:r>
              <a:rPr lang="en" sz="1400"/>
              <a:t> in the cat’s striate cortex. The Journal of Physiology, 148(3), 574–591. </a:t>
            </a:r>
            <a:r>
              <a:rPr lang="en" sz="1400" u="sng">
                <a:solidFill>
                  <a:schemeClr val="hlink"/>
                </a:solidFill>
                <a:hlinkClick r:id="rId5"/>
              </a:rPr>
              <a:t>https://doi.org/10.1113/jphysiol.1959.sp006308</a:t>
            </a:r>
            <a:r>
              <a:rPr lang="en" sz="1400"/>
              <a:t> </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2"/>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Max P</a:t>
            </a:r>
            <a:r>
              <a:rPr b="1" lang="en" sz="2800">
                <a:solidFill>
                  <a:schemeClr val="dk1"/>
                </a:solidFill>
              </a:rPr>
              <a:t>ooling</a:t>
            </a:r>
            <a:endParaRPr b="1" sz="2800">
              <a:solidFill>
                <a:schemeClr val="dk1"/>
              </a:solidFill>
            </a:endParaRPr>
          </a:p>
        </p:txBody>
      </p:sp>
      <p:sp>
        <p:nvSpPr>
          <p:cNvPr id="414" name="Google Shape;414;p52"/>
          <p:cNvSpPr txBox="1"/>
          <p:nvPr/>
        </p:nvSpPr>
        <p:spPr>
          <a:xfrm>
            <a:off x="559075" y="825550"/>
            <a:ext cx="8222700" cy="88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Keeps track of regions with highest activations, indicating object presence.</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Controllable way to decrease resolution.</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Intended to give invariance to small translations.</a:t>
            </a:r>
            <a:endParaRPr>
              <a:solidFill>
                <a:schemeClr val="dk2"/>
              </a:solidFill>
            </a:endParaRPr>
          </a:p>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a:solidFill>
                <a:schemeClr val="dk2"/>
              </a:solidFill>
            </a:endParaRPr>
          </a:p>
        </p:txBody>
      </p:sp>
      <p:pic>
        <p:nvPicPr>
          <p:cNvPr id="415" name="Google Shape;415;p52"/>
          <p:cNvPicPr preferRelativeResize="0"/>
          <p:nvPr/>
        </p:nvPicPr>
        <p:blipFill>
          <a:blip r:embed="rId3">
            <a:alphaModFix/>
          </a:blip>
          <a:stretch>
            <a:fillRect/>
          </a:stretch>
        </p:blipFill>
        <p:spPr>
          <a:xfrm>
            <a:off x="152400" y="1939150"/>
            <a:ext cx="8839199" cy="1949747"/>
          </a:xfrm>
          <a:prstGeom prst="rect">
            <a:avLst/>
          </a:prstGeom>
          <a:noFill/>
          <a:ln>
            <a:noFill/>
          </a:ln>
        </p:spPr>
      </p:pic>
      <p:sp>
        <p:nvSpPr>
          <p:cNvPr id="416" name="Google Shape;416;p52"/>
          <p:cNvSpPr txBox="1"/>
          <p:nvPr/>
        </p:nvSpPr>
        <p:spPr>
          <a:xfrm>
            <a:off x="215025" y="3949750"/>
            <a:ext cx="8695800" cy="465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1800">
                <a:solidFill>
                  <a:schemeClr val="dk2"/>
                </a:solidFill>
              </a:rPr>
              <a:t>Original Image 			  Convolution Output 			After Pooling</a:t>
            </a:r>
            <a:endParaRPr sz="18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3"/>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Typical CNN Architecture</a:t>
            </a:r>
            <a:endParaRPr b="1" sz="2800">
              <a:solidFill>
                <a:schemeClr val="dk1"/>
              </a:solidFill>
            </a:endParaRPr>
          </a:p>
        </p:txBody>
      </p:sp>
      <p:pic>
        <p:nvPicPr>
          <p:cNvPr id="422" name="Google Shape;422;p53"/>
          <p:cNvPicPr preferRelativeResize="0"/>
          <p:nvPr/>
        </p:nvPicPr>
        <p:blipFill>
          <a:blip r:embed="rId3">
            <a:alphaModFix/>
          </a:blip>
          <a:stretch>
            <a:fillRect/>
          </a:stretch>
        </p:blipFill>
        <p:spPr>
          <a:xfrm>
            <a:off x="152400" y="1037450"/>
            <a:ext cx="8839202" cy="345922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4"/>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AlexNet, VGG, ResNet</a:t>
            </a:r>
            <a:endParaRPr b="1" sz="2800">
              <a:solidFill>
                <a:schemeClr val="dk1"/>
              </a:solidFill>
            </a:endParaRPr>
          </a:p>
        </p:txBody>
      </p:sp>
      <p:pic>
        <p:nvPicPr>
          <p:cNvPr id="428" name="Google Shape;428;p54"/>
          <p:cNvPicPr preferRelativeResize="0"/>
          <p:nvPr/>
        </p:nvPicPr>
        <p:blipFill>
          <a:blip r:embed="rId3">
            <a:alphaModFix/>
          </a:blip>
          <a:stretch>
            <a:fillRect/>
          </a:stretch>
        </p:blipFill>
        <p:spPr>
          <a:xfrm>
            <a:off x="685800" y="808850"/>
            <a:ext cx="7917399" cy="4182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5"/>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Real-world applications of CV (segmentation)</a:t>
            </a:r>
            <a:endParaRPr b="1" sz="2800">
              <a:solidFill>
                <a:schemeClr val="dk1"/>
              </a:solidFill>
            </a:endParaRPr>
          </a:p>
        </p:txBody>
      </p:sp>
      <p:pic>
        <p:nvPicPr>
          <p:cNvPr id="434" name="Google Shape;434;p55"/>
          <p:cNvPicPr preferRelativeResize="0"/>
          <p:nvPr/>
        </p:nvPicPr>
        <p:blipFill>
          <a:blip r:embed="rId3">
            <a:alphaModFix/>
          </a:blip>
          <a:stretch>
            <a:fillRect/>
          </a:stretch>
        </p:blipFill>
        <p:spPr>
          <a:xfrm>
            <a:off x="393225" y="808850"/>
            <a:ext cx="4586851" cy="2102575"/>
          </a:xfrm>
          <a:prstGeom prst="rect">
            <a:avLst/>
          </a:prstGeom>
          <a:noFill/>
          <a:ln>
            <a:noFill/>
          </a:ln>
        </p:spPr>
      </p:pic>
      <p:pic>
        <p:nvPicPr>
          <p:cNvPr id="435" name="Google Shape;435;p55"/>
          <p:cNvPicPr preferRelativeResize="0"/>
          <p:nvPr/>
        </p:nvPicPr>
        <p:blipFill>
          <a:blip r:embed="rId4">
            <a:alphaModFix/>
          </a:blip>
          <a:stretch>
            <a:fillRect/>
          </a:stretch>
        </p:blipFill>
        <p:spPr>
          <a:xfrm>
            <a:off x="410448" y="3230192"/>
            <a:ext cx="4586851" cy="1717908"/>
          </a:xfrm>
          <a:prstGeom prst="rect">
            <a:avLst/>
          </a:prstGeom>
          <a:noFill/>
          <a:ln>
            <a:noFill/>
          </a:ln>
        </p:spPr>
      </p:pic>
      <p:sp>
        <p:nvSpPr>
          <p:cNvPr id="436" name="Google Shape;436;p55"/>
          <p:cNvSpPr txBox="1"/>
          <p:nvPr/>
        </p:nvSpPr>
        <p:spPr>
          <a:xfrm>
            <a:off x="5521950" y="1460850"/>
            <a:ext cx="3259800" cy="79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solidFill>
                  <a:schemeClr val="dk2"/>
                </a:solidFill>
              </a:rPr>
              <a:t>Medical image segmentation for tumor detection.</a:t>
            </a:r>
            <a:endParaRPr sz="1800">
              <a:solidFill>
                <a:schemeClr val="dk2"/>
              </a:solidFill>
            </a:endParaRPr>
          </a:p>
        </p:txBody>
      </p:sp>
      <p:sp>
        <p:nvSpPr>
          <p:cNvPr id="437" name="Google Shape;437;p55"/>
          <p:cNvSpPr txBox="1"/>
          <p:nvPr/>
        </p:nvSpPr>
        <p:spPr>
          <a:xfrm>
            <a:off x="5521950" y="3442050"/>
            <a:ext cx="3259800" cy="130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solidFill>
                  <a:schemeClr val="dk2"/>
                </a:solidFill>
              </a:rPr>
              <a:t>Segmentation of street infrastructure and facilities. Used in the development of self-driving cars.</a:t>
            </a:r>
            <a:endParaRPr sz="18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6"/>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Real-world applications of CV</a:t>
            </a:r>
            <a:r>
              <a:rPr b="1" lang="en" sz="2800">
                <a:solidFill>
                  <a:schemeClr val="dk1"/>
                </a:solidFill>
              </a:rPr>
              <a:t> (self-driving cars)</a:t>
            </a:r>
            <a:endParaRPr b="1" sz="2800">
              <a:solidFill>
                <a:schemeClr val="dk1"/>
              </a:solidFill>
            </a:endParaRPr>
          </a:p>
        </p:txBody>
      </p:sp>
      <p:sp>
        <p:nvSpPr>
          <p:cNvPr id="443" name="Google Shape;443;p56"/>
          <p:cNvSpPr txBox="1"/>
          <p:nvPr/>
        </p:nvSpPr>
        <p:spPr>
          <a:xfrm>
            <a:off x="6450875" y="1496975"/>
            <a:ext cx="2597400" cy="2639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Char char="●"/>
            </a:pPr>
            <a:r>
              <a:rPr lang="en" sz="1800">
                <a:solidFill>
                  <a:schemeClr val="dk2"/>
                </a:solidFill>
              </a:rPr>
              <a:t>detection</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classification</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segmentation</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search by images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car position assessment</a:t>
            </a:r>
            <a:endParaRPr sz="1800">
              <a:solidFill>
                <a:schemeClr val="dk2"/>
              </a:solidFill>
            </a:endParaRPr>
          </a:p>
        </p:txBody>
      </p:sp>
      <p:pic>
        <p:nvPicPr>
          <p:cNvPr id="444" name="Google Shape;444;p56"/>
          <p:cNvPicPr preferRelativeResize="0"/>
          <p:nvPr/>
        </p:nvPicPr>
        <p:blipFill rotWithShape="1">
          <a:blip r:embed="rId3">
            <a:alphaModFix/>
          </a:blip>
          <a:srcRect b="0" l="0" r="0" t="0"/>
          <a:stretch/>
        </p:blipFill>
        <p:spPr>
          <a:xfrm>
            <a:off x="258425" y="1276600"/>
            <a:ext cx="6030076" cy="30073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Real-world applications of CV</a:t>
            </a:r>
            <a:r>
              <a:rPr b="1" lang="en" sz="2800">
                <a:solidFill>
                  <a:schemeClr val="dk1"/>
                </a:solidFill>
              </a:rPr>
              <a:t> (OCR)</a:t>
            </a:r>
            <a:endParaRPr b="1" sz="2800">
              <a:solidFill>
                <a:schemeClr val="dk1"/>
              </a:solidFill>
            </a:endParaRPr>
          </a:p>
        </p:txBody>
      </p:sp>
      <p:pic>
        <p:nvPicPr>
          <p:cNvPr id="450" name="Google Shape;450;p57"/>
          <p:cNvPicPr preferRelativeResize="0"/>
          <p:nvPr/>
        </p:nvPicPr>
        <p:blipFill>
          <a:blip r:embed="rId3">
            <a:alphaModFix/>
          </a:blip>
          <a:stretch>
            <a:fillRect/>
          </a:stretch>
        </p:blipFill>
        <p:spPr>
          <a:xfrm>
            <a:off x="152400" y="985325"/>
            <a:ext cx="4552449" cy="3396176"/>
          </a:xfrm>
          <a:prstGeom prst="rect">
            <a:avLst/>
          </a:prstGeom>
          <a:noFill/>
          <a:ln>
            <a:noFill/>
          </a:ln>
        </p:spPr>
      </p:pic>
      <p:pic>
        <p:nvPicPr>
          <p:cNvPr id="451" name="Google Shape;451;p57"/>
          <p:cNvPicPr preferRelativeResize="0"/>
          <p:nvPr/>
        </p:nvPicPr>
        <p:blipFill>
          <a:blip r:embed="rId4">
            <a:alphaModFix/>
          </a:blip>
          <a:stretch>
            <a:fillRect/>
          </a:stretch>
        </p:blipFill>
        <p:spPr>
          <a:xfrm>
            <a:off x="4917450" y="1479125"/>
            <a:ext cx="3941749" cy="26278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Real-world applications of CV</a:t>
            </a:r>
            <a:r>
              <a:rPr b="1" lang="en" sz="2800">
                <a:solidFill>
                  <a:schemeClr val="dk1"/>
                </a:solidFill>
              </a:rPr>
              <a:t> (vehicle counting)</a:t>
            </a:r>
            <a:endParaRPr b="1" sz="2800">
              <a:solidFill>
                <a:schemeClr val="dk1"/>
              </a:solidFill>
            </a:endParaRPr>
          </a:p>
        </p:txBody>
      </p:sp>
      <p:pic>
        <p:nvPicPr>
          <p:cNvPr id="457" name="Google Shape;457;p58"/>
          <p:cNvPicPr preferRelativeResize="0"/>
          <p:nvPr/>
        </p:nvPicPr>
        <p:blipFill>
          <a:blip r:embed="rId3">
            <a:alphaModFix/>
          </a:blip>
          <a:stretch>
            <a:fillRect/>
          </a:stretch>
        </p:blipFill>
        <p:spPr>
          <a:xfrm>
            <a:off x="828675" y="785827"/>
            <a:ext cx="7540151" cy="4005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9"/>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Real-world applications of CV</a:t>
            </a:r>
            <a:r>
              <a:rPr b="1" lang="en" sz="2800">
                <a:solidFill>
                  <a:schemeClr val="dk1"/>
                </a:solidFill>
              </a:rPr>
              <a:t> (pose estimation)</a:t>
            </a:r>
            <a:endParaRPr b="1" sz="2800">
              <a:solidFill>
                <a:schemeClr val="dk1"/>
              </a:solidFill>
            </a:endParaRPr>
          </a:p>
        </p:txBody>
      </p:sp>
      <p:pic>
        <p:nvPicPr>
          <p:cNvPr id="463" name="Google Shape;463;p59"/>
          <p:cNvPicPr preferRelativeResize="0"/>
          <p:nvPr/>
        </p:nvPicPr>
        <p:blipFill>
          <a:blip r:embed="rId3">
            <a:alphaModFix/>
          </a:blip>
          <a:stretch>
            <a:fillRect/>
          </a:stretch>
        </p:blipFill>
        <p:spPr>
          <a:xfrm>
            <a:off x="2295950" y="808850"/>
            <a:ext cx="4552110" cy="41822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0"/>
          <p:cNvSpPr txBox="1"/>
          <p:nvPr/>
        </p:nvSpPr>
        <p:spPr>
          <a:xfrm>
            <a:off x="0" y="40850"/>
            <a:ext cx="914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Real-world applications of CV</a:t>
            </a:r>
            <a:r>
              <a:rPr b="1" lang="en" sz="2800">
                <a:solidFill>
                  <a:schemeClr val="dk1"/>
                </a:solidFill>
              </a:rPr>
              <a:t> (hand gesture recognition)</a:t>
            </a:r>
            <a:endParaRPr b="1" sz="2800">
              <a:solidFill>
                <a:schemeClr val="dk1"/>
              </a:solidFill>
            </a:endParaRPr>
          </a:p>
        </p:txBody>
      </p:sp>
      <p:pic>
        <p:nvPicPr>
          <p:cNvPr id="469" name="Google Shape;469;p60"/>
          <p:cNvPicPr preferRelativeResize="0"/>
          <p:nvPr/>
        </p:nvPicPr>
        <p:blipFill>
          <a:blip r:embed="rId3">
            <a:alphaModFix/>
          </a:blip>
          <a:stretch>
            <a:fillRect/>
          </a:stretch>
        </p:blipFill>
        <p:spPr>
          <a:xfrm>
            <a:off x="761625" y="1781650"/>
            <a:ext cx="3172141" cy="2352675"/>
          </a:xfrm>
          <a:prstGeom prst="rect">
            <a:avLst/>
          </a:prstGeom>
          <a:noFill/>
          <a:ln>
            <a:noFill/>
          </a:ln>
        </p:spPr>
      </p:pic>
      <p:pic>
        <p:nvPicPr>
          <p:cNvPr id="470" name="Google Shape;470;p60"/>
          <p:cNvPicPr preferRelativeResize="0"/>
          <p:nvPr/>
        </p:nvPicPr>
        <p:blipFill>
          <a:blip r:embed="rId4">
            <a:alphaModFix/>
          </a:blip>
          <a:stretch>
            <a:fillRect/>
          </a:stretch>
        </p:blipFill>
        <p:spPr>
          <a:xfrm>
            <a:off x="4547275" y="1773350"/>
            <a:ext cx="4067175" cy="2352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1"/>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Real-world applications of CV (CNN + others)</a:t>
            </a:r>
            <a:endParaRPr b="1" sz="2800">
              <a:solidFill>
                <a:schemeClr val="dk1"/>
              </a:solidFill>
            </a:endParaRPr>
          </a:p>
        </p:txBody>
      </p:sp>
      <p:pic>
        <p:nvPicPr>
          <p:cNvPr id="476" name="Google Shape;476;p61"/>
          <p:cNvPicPr preferRelativeResize="0"/>
          <p:nvPr/>
        </p:nvPicPr>
        <p:blipFill>
          <a:blip r:embed="rId3">
            <a:alphaModFix/>
          </a:blip>
          <a:stretch>
            <a:fillRect/>
          </a:stretch>
        </p:blipFill>
        <p:spPr>
          <a:xfrm>
            <a:off x="711475" y="1694775"/>
            <a:ext cx="2419350" cy="2987900"/>
          </a:xfrm>
          <a:prstGeom prst="rect">
            <a:avLst/>
          </a:prstGeom>
          <a:noFill/>
          <a:ln>
            <a:noFill/>
          </a:ln>
        </p:spPr>
      </p:pic>
      <p:pic>
        <p:nvPicPr>
          <p:cNvPr id="477" name="Google Shape;477;p61"/>
          <p:cNvPicPr preferRelativeResize="0"/>
          <p:nvPr/>
        </p:nvPicPr>
        <p:blipFill>
          <a:blip r:embed="rId4">
            <a:alphaModFix/>
          </a:blip>
          <a:stretch>
            <a:fillRect/>
          </a:stretch>
        </p:blipFill>
        <p:spPr>
          <a:xfrm>
            <a:off x="4067398" y="1694775"/>
            <a:ext cx="4434178" cy="2987900"/>
          </a:xfrm>
          <a:prstGeom prst="rect">
            <a:avLst/>
          </a:prstGeom>
          <a:noFill/>
          <a:ln>
            <a:noFill/>
          </a:ln>
        </p:spPr>
      </p:pic>
      <p:sp>
        <p:nvSpPr>
          <p:cNvPr id="478" name="Google Shape;478;p61"/>
          <p:cNvSpPr txBox="1"/>
          <p:nvPr/>
        </p:nvSpPr>
        <p:spPr>
          <a:xfrm>
            <a:off x="791300" y="901750"/>
            <a:ext cx="2270700" cy="46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2"/>
                </a:solidFill>
              </a:rPr>
              <a:t>Atari games - CNN + RL</a:t>
            </a:r>
            <a:endParaRPr b="0" i="0" sz="1400" u="none" cap="none" strike="noStrike">
              <a:solidFill>
                <a:schemeClr val="dk2"/>
              </a:solidFill>
              <a:latin typeface="Arial"/>
              <a:ea typeface="Arial"/>
              <a:cs typeface="Arial"/>
              <a:sym typeface="Arial"/>
            </a:endParaRPr>
          </a:p>
        </p:txBody>
      </p:sp>
      <p:sp>
        <p:nvSpPr>
          <p:cNvPr id="479" name="Google Shape;479;p61"/>
          <p:cNvSpPr txBox="1"/>
          <p:nvPr/>
        </p:nvSpPr>
        <p:spPr>
          <a:xfrm>
            <a:off x="4525100" y="901750"/>
            <a:ext cx="3824100" cy="46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2"/>
                </a:solidFill>
              </a:rPr>
              <a:t>Action human recognition</a:t>
            </a:r>
            <a:r>
              <a:rPr lang="en">
                <a:solidFill>
                  <a:schemeClr val="dk2"/>
                </a:solidFill>
              </a:rPr>
              <a:t> - CNN + LSTM</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305200" y="1100424"/>
            <a:ext cx="2215026" cy="1339825"/>
          </a:xfrm>
          <a:prstGeom prst="rect">
            <a:avLst/>
          </a:prstGeom>
          <a:noFill/>
          <a:ln>
            <a:noFill/>
          </a:ln>
        </p:spPr>
      </p:pic>
      <p:sp>
        <p:nvSpPr>
          <p:cNvPr id="83" name="Google Shape;83;p17"/>
          <p:cNvSpPr txBox="1"/>
          <p:nvPr>
            <p:ph idx="1" type="body"/>
          </p:nvPr>
        </p:nvSpPr>
        <p:spPr>
          <a:xfrm>
            <a:off x="83825" y="518150"/>
            <a:ext cx="3428400" cy="465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t>Intel RealSense Depth 435</a:t>
            </a:r>
            <a:endParaRPr/>
          </a:p>
        </p:txBody>
      </p:sp>
      <p:sp>
        <p:nvSpPr>
          <p:cNvPr id="84" name="Google Shape;84;p17"/>
          <p:cNvSpPr txBox="1"/>
          <p:nvPr>
            <p:ph idx="1" type="body"/>
          </p:nvPr>
        </p:nvSpPr>
        <p:spPr>
          <a:xfrm>
            <a:off x="83825" y="2727950"/>
            <a:ext cx="3428400" cy="465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t>Time of Flight</a:t>
            </a:r>
            <a:endParaRPr/>
          </a:p>
        </p:txBody>
      </p:sp>
      <p:pic>
        <p:nvPicPr>
          <p:cNvPr id="85" name="Google Shape;85;p17"/>
          <p:cNvPicPr preferRelativeResize="0"/>
          <p:nvPr/>
        </p:nvPicPr>
        <p:blipFill>
          <a:blip r:embed="rId4">
            <a:alphaModFix/>
          </a:blip>
          <a:stretch>
            <a:fillRect/>
          </a:stretch>
        </p:blipFill>
        <p:spPr>
          <a:xfrm>
            <a:off x="7625" y="3193850"/>
            <a:ext cx="3281601" cy="1938181"/>
          </a:xfrm>
          <a:prstGeom prst="rect">
            <a:avLst/>
          </a:prstGeom>
          <a:noFill/>
          <a:ln>
            <a:noFill/>
          </a:ln>
        </p:spPr>
      </p:pic>
      <p:pic>
        <p:nvPicPr>
          <p:cNvPr id="86" name="Google Shape;86;p17"/>
          <p:cNvPicPr preferRelativeResize="0"/>
          <p:nvPr/>
        </p:nvPicPr>
        <p:blipFill>
          <a:blip r:embed="rId5">
            <a:alphaModFix/>
          </a:blip>
          <a:stretch>
            <a:fillRect/>
          </a:stretch>
        </p:blipFill>
        <p:spPr>
          <a:xfrm>
            <a:off x="3274375" y="992075"/>
            <a:ext cx="5694767" cy="1607875"/>
          </a:xfrm>
          <a:prstGeom prst="rect">
            <a:avLst/>
          </a:prstGeom>
          <a:noFill/>
          <a:ln>
            <a:noFill/>
          </a:ln>
        </p:spPr>
      </p:pic>
      <p:pic>
        <p:nvPicPr>
          <p:cNvPr id="87" name="Google Shape;87;p17"/>
          <p:cNvPicPr preferRelativeResize="0"/>
          <p:nvPr/>
        </p:nvPicPr>
        <p:blipFill>
          <a:blip r:embed="rId6">
            <a:alphaModFix/>
          </a:blip>
          <a:stretch>
            <a:fillRect/>
          </a:stretch>
        </p:blipFill>
        <p:spPr>
          <a:xfrm>
            <a:off x="3289225" y="3031500"/>
            <a:ext cx="5676923" cy="1883400"/>
          </a:xfrm>
          <a:prstGeom prst="rect">
            <a:avLst/>
          </a:prstGeom>
          <a:noFill/>
          <a:ln>
            <a:noFill/>
          </a:ln>
        </p:spPr>
      </p:pic>
      <p:sp>
        <p:nvSpPr>
          <p:cNvPr id="88" name="Google Shape;88;p17"/>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Image acquiring</a:t>
            </a:r>
            <a:endParaRPr b="1" sz="2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Acknowledgments</a:t>
            </a:r>
            <a:endParaRPr b="1" sz="2800">
              <a:solidFill>
                <a:schemeClr val="dk1"/>
              </a:solidFill>
            </a:endParaRPr>
          </a:p>
        </p:txBody>
      </p:sp>
      <p:sp>
        <p:nvSpPr>
          <p:cNvPr id="485" name="Google Shape;485;p62"/>
          <p:cNvSpPr txBox="1"/>
          <p:nvPr/>
        </p:nvSpPr>
        <p:spPr>
          <a:xfrm>
            <a:off x="232225" y="851250"/>
            <a:ext cx="8549400" cy="3668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2"/>
              </a:buClr>
              <a:buSzPts val="1800"/>
              <a:buChar char="●"/>
            </a:pPr>
            <a:r>
              <a:rPr b="1" lang="en" sz="1800">
                <a:solidFill>
                  <a:schemeClr val="dk2"/>
                </a:solidFill>
              </a:rPr>
              <a:t>Adam Green</a:t>
            </a:r>
            <a:r>
              <a:rPr lang="en" sz="1800">
                <a:solidFill>
                  <a:schemeClr val="dk2"/>
                </a:solidFill>
              </a:rPr>
              <a:t>, Host of Christchurch Data Science Meetup, </a:t>
            </a:r>
            <a:r>
              <a:rPr lang="en" sz="1800">
                <a:solidFill>
                  <a:schemeClr val="dk2"/>
                </a:solidFill>
              </a:rPr>
              <a:t>Christchurch</a:t>
            </a:r>
            <a:endParaRPr sz="1800">
              <a:solidFill>
                <a:schemeClr val="dk2"/>
              </a:solidFill>
            </a:endParaRPr>
          </a:p>
          <a:p>
            <a:pPr indent="0" lvl="0" marL="0" marR="0" rtl="0" algn="l">
              <a:lnSpc>
                <a:spcPct val="100000"/>
              </a:lnSpc>
              <a:spcBef>
                <a:spcPts val="0"/>
              </a:spcBef>
              <a:spcAft>
                <a:spcPts val="0"/>
              </a:spcAft>
              <a:buNone/>
            </a:pPr>
            <a:r>
              <a:rPr lang="en" sz="1800">
                <a:solidFill>
                  <a:schemeClr val="dk2"/>
                </a:solidFill>
              </a:rPr>
              <a:t>	</a:t>
            </a:r>
            <a:r>
              <a:rPr lang="en" sz="1800" u="sng">
                <a:solidFill>
                  <a:schemeClr val="hlink"/>
                </a:solidFill>
                <a:hlinkClick r:id="rId3"/>
              </a:rPr>
              <a:t>https://www.linkedin.com/in/adgefficiency/</a:t>
            </a:r>
            <a:r>
              <a:rPr lang="en" sz="1800">
                <a:solidFill>
                  <a:schemeClr val="dk2"/>
                </a:solidFill>
              </a:rPr>
              <a:t> </a:t>
            </a:r>
            <a:endParaRPr sz="1800">
              <a:solidFill>
                <a:schemeClr val="dk2"/>
              </a:solidFill>
            </a:endParaRPr>
          </a:p>
          <a:p>
            <a:pPr indent="-342900" lvl="0" marL="457200" marR="0" rtl="0" algn="l">
              <a:lnSpc>
                <a:spcPct val="100000"/>
              </a:lnSpc>
              <a:spcBef>
                <a:spcPts val="1000"/>
              </a:spcBef>
              <a:spcAft>
                <a:spcPts val="0"/>
              </a:spcAft>
              <a:buClr>
                <a:schemeClr val="dk2"/>
              </a:buClr>
              <a:buSzPts val="1800"/>
              <a:buChar char="●"/>
            </a:pPr>
            <a:r>
              <a:rPr b="1" lang="en" sz="1800">
                <a:solidFill>
                  <a:schemeClr val="dk2"/>
                </a:solidFill>
              </a:rPr>
              <a:t>Tatiana Gaintseva</a:t>
            </a:r>
            <a:r>
              <a:rPr lang="en" sz="1800">
                <a:solidFill>
                  <a:schemeClr val="dk2"/>
                </a:solidFill>
              </a:rPr>
              <a:t>, Lecture at the Deep Learning School, Moscow</a:t>
            </a:r>
            <a:endParaRPr sz="1800">
              <a:solidFill>
                <a:schemeClr val="dk2"/>
              </a:solidFill>
            </a:endParaRPr>
          </a:p>
          <a:p>
            <a:pPr indent="0" lvl="0" marL="457200" marR="0" rtl="0" algn="l">
              <a:lnSpc>
                <a:spcPct val="100000"/>
              </a:lnSpc>
              <a:spcBef>
                <a:spcPts val="0"/>
              </a:spcBef>
              <a:spcAft>
                <a:spcPts val="0"/>
              </a:spcAft>
              <a:buNone/>
            </a:pPr>
            <a:r>
              <a:rPr lang="en" sz="1800" u="sng">
                <a:solidFill>
                  <a:schemeClr val="hlink"/>
                </a:solidFill>
                <a:hlinkClick r:id="rId4"/>
              </a:rPr>
              <a:t>https://www.linkedin.com/in/tgaintseva/</a:t>
            </a:r>
            <a:r>
              <a:rPr lang="en" sz="1800">
                <a:solidFill>
                  <a:schemeClr val="dk2"/>
                </a:solidFill>
              </a:rPr>
              <a:t> </a:t>
            </a:r>
            <a:endParaRPr sz="1800">
              <a:solidFill>
                <a:schemeClr val="dk2"/>
              </a:solidFill>
            </a:endParaRPr>
          </a:p>
          <a:p>
            <a:pPr indent="-342900" lvl="0" marL="457200" marR="0" rtl="0" algn="l">
              <a:lnSpc>
                <a:spcPct val="100000"/>
              </a:lnSpc>
              <a:spcBef>
                <a:spcPts val="1000"/>
              </a:spcBef>
              <a:spcAft>
                <a:spcPts val="0"/>
              </a:spcAft>
              <a:buClr>
                <a:schemeClr val="dk2"/>
              </a:buClr>
              <a:buSzPts val="1800"/>
              <a:buChar char="●"/>
            </a:pPr>
            <a:r>
              <a:rPr b="1" lang="en" sz="1800">
                <a:solidFill>
                  <a:schemeClr val="dk2"/>
                </a:solidFill>
              </a:rPr>
              <a:t>James Atlas</a:t>
            </a:r>
            <a:r>
              <a:rPr lang="en" sz="1800">
                <a:solidFill>
                  <a:schemeClr val="dk2"/>
                </a:solidFill>
              </a:rPr>
              <a:t>, Senior Lecturer at the University of Canterbury, Christchurch</a:t>
            </a:r>
            <a:endParaRPr sz="1800">
              <a:solidFill>
                <a:schemeClr val="dk2"/>
              </a:solidFill>
            </a:endParaRPr>
          </a:p>
          <a:p>
            <a:pPr indent="0" lvl="0" marL="457200" rtl="0" algn="l">
              <a:spcBef>
                <a:spcPts val="0"/>
              </a:spcBef>
              <a:spcAft>
                <a:spcPts val="0"/>
              </a:spcAft>
              <a:buNone/>
            </a:pPr>
            <a:r>
              <a:rPr lang="en" sz="1800" u="sng">
                <a:solidFill>
                  <a:schemeClr val="accent5"/>
                </a:solidFill>
                <a:hlinkClick r:id="rId5">
                  <a:extLst>
                    <a:ext uri="{A12FA001-AC4F-418D-AE19-62706E023703}">
                      <ahyp:hlinkClr val="tx"/>
                    </a:ext>
                  </a:extLst>
                </a:hlinkClick>
              </a:rPr>
              <a:t>https://www.linkedin.com/in/james-atlas-a13b9745/</a:t>
            </a:r>
            <a:r>
              <a:rPr lang="en" sz="1800">
                <a:solidFill>
                  <a:schemeClr val="dk2"/>
                </a:solidFill>
              </a:rPr>
              <a:t> </a:t>
            </a:r>
            <a:endParaRPr sz="1800">
              <a:solidFill>
                <a:schemeClr val="dk2"/>
              </a:solidFill>
            </a:endParaRPr>
          </a:p>
          <a:p>
            <a:pPr indent="-342900" lvl="0" marL="457200" marR="0" rtl="0" algn="l">
              <a:lnSpc>
                <a:spcPct val="100000"/>
              </a:lnSpc>
              <a:spcBef>
                <a:spcPts val="1000"/>
              </a:spcBef>
              <a:spcAft>
                <a:spcPts val="0"/>
              </a:spcAft>
              <a:buClr>
                <a:schemeClr val="dk2"/>
              </a:buClr>
              <a:buSzPts val="1800"/>
              <a:buChar char="●"/>
            </a:pPr>
            <a:r>
              <a:rPr b="1" lang="en" sz="1800">
                <a:solidFill>
                  <a:schemeClr val="dk2"/>
                </a:solidFill>
              </a:rPr>
              <a:t>Daniel Ritchie</a:t>
            </a:r>
            <a:r>
              <a:rPr lang="en" sz="1800">
                <a:solidFill>
                  <a:schemeClr val="dk2"/>
                </a:solidFill>
              </a:rPr>
              <a:t>, Assistant Professor at Brown University, USA </a:t>
            </a:r>
            <a:r>
              <a:rPr lang="en" sz="1800" u="sng">
                <a:solidFill>
                  <a:schemeClr val="hlink"/>
                </a:solidFill>
                <a:hlinkClick r:id="rId6"/>
              </a:rPr>
              <a:t>https://dritchie.github.io/</a:t>
            </a:r>
            <a:r>
              <a:rPr lang="en" sz="1800">
                <a:solidFill>
                  <a:schemeClr val="dk2"/>
                </a:solidFill>
              </a:rPr>
              <a:t> </a:t>
            </a:r>
            <a:endParaRPr sz="1800">
              <a:solidFill>
                <a:schemeClr val="dk2"/>
              </a:solidFill>
            </a:endParaRPr>
          </a:p>
          <a:p>
            <a:pPr indent="-342900" lvl="0" marL="457200" marR="0" rtl="0" algn="l">
              <a:lnSpc>
                <a:spcPct val="100000"/>
              </a:lnSpc>
              <a:spcBef>
                <a:spcPts val="1000"/>
              </a:spcBef>
              <a:spcAft>
                <a:spcPts val="0"/>
              </a:spcAft>
              <a:buClr>
                <a:schemeClr val="dk2"/>
              </a:buClr>
              <a:buSzPts val="1800"/>
              <a:buChar char="●"/>
            </a:pPr>
            <a:r>
              <a:rPr b="1" lang="en" sz="1800">
                <a:solidFill>
                  <a:schemeClr val="dk2"/>
                </a:solidFill>
              </a:rPr>
              <a:t>Richard Green</a:t>
            </a:r>
            <a:r>
              <a:rPr lang="en" sz="1800">
                <a:solidFill>
                  <a:schemeClr val="dk2"/>
                </a:solidFill>
              </a:rPr>
              <a:t>, Professor at the University of Canterbury, </a:t>
            </a:r>
            <a:r>
              <a:rPr lang="en" sz="1800">
                <a:solidFill>
                  <a:schemeClr val="dk2"/>
                </a:solidFill>
              </a:rPr>
              <a:t>Christchurch</a:t>
            </a:r>
            <a:endParaRPr sz="1800">
              <a:solidFill>
                <a:schemeClr val="dk2"/>
              </a:solidFill>
            </a:endParaRPr>
          </a:p>
          <a:p>
            <a:pPr indent="0" lvl="0" marL="457200" marR="0" rtl="0" algn="l">
              <a:lnSpc>
                <a:spcPct val="100000"/>
              </a:lnSpc>
              <a:spcBef>
                <a:spcPts val="0"/>
              </a:spcBef>
              <a:spcAft>
                <a:spcPts val="0"/>
              </a:spcAft>
              <a:buNone/>
            </a:pPr>
            <a:r>
              <a:rPr lang="en" sz="1800" u="sng">
                <a:solidFill>
                  <a:schemeClr val="hlink"/>
                </a:solidFill>
                <a:hlinkClick r:id="rId7"/>
              </a:rPr>
              <a:t>https://www.linkedin.com/in/richard-green-aa7a36223/</a:t>
            </a:r>
            <a:r>
              <a:rPr lang="en" sz="1800">
                <a:solidFill>
                  <a:schemeClr val="dk2"/>
                </a:solidFill>
              </a:rPr>
              <a:t> </a:t>
            </a:r>
            <a:endParaRPr sz="1800">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570599" y="782800"/>
            <a:ext cx="4509025" cy="1752525"/>
          </a:xfrm>
          <a:prstGeom prst="rect">
            <a:avLst/>
          </a:prstGeom>
          <a:noFill/>
          <a:ln>
            <a:noFill/>
          </a:ln>
        </p:spPr>
      </p:pic>
      <p:sp>
        <p:nvSpPr>
          <p:cNvPr id="94" name="Google Shape;94;p18"/>
          <p:cNvSpPr txBox="1"/>
          <p:nvPr>
            <p:ph idx="1" type="body"/>
          </p:nvPr>
        </p:nvSpPr>
        <p:spPr>
          <a:xfrm>
            <a:off x="6086600" y="1127750"/>
            <a:ext cx="2841000" cy="116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The squares marked A and B are the same shade of gray.</a:t>
            </a:r>
            <a:endParaRPr/>
          </a:p>
        </p:txBody>
      </p:sp>
      <p:sp>
        <p:nvSpPr>
          <p:cNvPr id="95" name="Google Shape;95;p18"/>
          <p:cNvSpPr txBox="1"/>
          <p:nvPr>
            <p:ph idx="1" type="body"/>
          </p:nvPr>
        </p:nvSpPr>
        <p:spPr>
          <a:xfrm>
            <a:off x="6086600" y="3185150"/>
            <a:ext cx="2841000" cy="148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Circular contours filled with A horizontally and B vertically aligned linear contrast gradients.</a:t>
            </a:r>
            <a:endParaRPr/>
          </a:p>
          <a:p>
            <a:pPr indent="0" lvl="0" marL="0" rtl="0" algn="l">
              <a:lnSpc>
                <a:spcPct val="115000"/>
              </a:lnSpc>
              <a:spcBef>
                <a:spcPts val="1200"/>
              </a:spcBef>
              <a:spcAft>
                <a:spcPts val="1200"/>
              </a:spcAft>
              <a:buNone/>
            </a:pPr>
            <a:r>
              <a:t/>
            </a:r>
            <a:endParaRPr/>
          </a:p>
        </p:txBody>
      </p:sp>
      <p:pic>
        <p:nvPicPr>
          <p:cNvPr id="96" name="Google Shape;96;p18"/>
          <p:cNvPicPr preferRelativeResize="0"/>
          <p:nvPr/>
        </p:nvPicPr>
        <p:blipFill>
          <a:blip r:embed="rId4">
            <a:alphaModFix/>
          </a:blip>
          <a:stretch>
            <a:fillRect/>
          </a:stretch>
        </p:blipFill>
        <p:spPr>
          <a:xfrm>
            <a:off x="609600" y="2995383"/>
            <a:ext cx="4470025" cy="1995717"/>
          </a:xfrm>
          <a:prstGeom prst="rect">
            <a:avLst/>
          </a:prstGeom>
          <a:noFill/>
          <a:ln>
            <a:noFill/>
          </a:ln>
        </p:spPr>
      </p:pic>
      <p:sp>
        <p:nvSpPr>
          <p:cNvPr id="97" name="Google Shape;97;p18"/>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Image perception</a:t>
            </a:r>
            <a:endParaRPr b="1" sz="2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idx="1" type="body"/>
          </p:nvPr>
        </p:nvSpPr>
        <p:spPr>
          <a:xfrm>
            <a:off x="6644650" y="1385000"/>
            <a:ext cx="2118300" cy="497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en"/>
              <a:t>Noise reduction</a:t>
            </a:r>
            <a:endParaRPr/>
          </a:p>
        </p:txBody>
      </p:sp>
      <p:sp>
        <p:nvSpPr>
          <p:cNvPr id="103" name="Google Shape;103;p19"/>
          <p:cNvSpPr txBox="1"/>
          <p:nvPr>
            <p:ph idx="1" type="body"/>
          </p:nvPr>
        </p:nvSpPr>
        <p:spPr>
          <a:xfrm>
            <a:off x="6644650" y="3290000"/>
            <a:ext cx="2042100" cy="497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en"/>
              <a:t>Edge extraction</a:t>
            </a:r>
            <a:endParaRPr/>
          </a:p>
        </p:txBody>
      </p:sp>
      <p:sp>
        <p:nvSpPr>
          <p:cNvPr id="104" name="Google Shape;104;p19"/>
          <p:cNvSpPr txBox="1"/>
          <p:nvPr>
            <p:ph idx="1" type="body"/>
          </p:nvPr>
        </p:nvSpPr>
        <p:spPr>
          <a:xfrm>
            <a:off x="91450" y="3290000"/>
            <a:ext cx="2528700" cy="497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Clr>
                <a:schemeClr val="dk1"/>
              </a:buClr>
              <a:buSzPts val="1100"/>
              <a:buFont typeface="Arial"/>
              <a:buNone/>
            </a:pPr>
            <a:r>
              <a:rPr lang="en"/>
              <a:t>Contrast enhancement</a:t>
            </a:r>
            <a:endParaRPr/>
          </a:p>
        </p:txBody>
      </p:sp>
      <p:sp>
        <p:nvSpPr>
          <p:cNvPr id="105" name="Google Shape;105;p19"/>
          <p:cNvSpPr txBox="1"/>
          <p:nvPr>
            <p:ph idx="1" type="body"/>
          </p:nvPr>
        </p:nvSpPr>
        <p:spPr>
          <a:xfrm>
            <a:off x="167650" y="4585400"/>
            <a:ext cx="8759400" cy="5397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en"/>
              <a:t>Segmentation, Thresholding, Morphology, Image restoration, etc. </a:t>
            </a:r>
            <a:endParaRPr/>
          </a:p>
        </p:txBody>
      </p:sp>
      <p:sp>
        <p:nvSpPr>
          <p:cNvPr id="106" name="Google Shape;106;p19"/>
          <p:cNvSpPr txBox="1"/>
          <p:nvPr>
            <p:ph idx="1" type="body"/>
          </p:nvPr>
        </p:nvSpPr>
        <p:spPr>
          <a:xfrm>
            <a:off x="396250" y="1385000"/>
            <a:ext cx="2322600" cy="497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en"/>
              <a:t>Image compression</a:t>
            </a:r>
            <a:endParaRPr/>
          </a:p>
        </p:txBody>
      </p:sp>
      <p:pic>
        <p:nvPicPr>
          <p:cNvPr id="107" name="Google Shape;107;p19"/>
          <p:cNvPicPr preferRelativeResize="0"/>
          <p:nvPr/>
        </p:nvPicPr>
        <p:blipFill>
          <a:blip r:embed="rId3">
            <a:alphaModFix/>
          </a:blip>
          <a:stretch>
            <a:fillRect/>
          </a:stretch>
        </p:blipFill>
        <p:spPr>
          <a:xfrm>
            <a:off x="2928000" y="685550"/>
            <a:ext cx="1574950" cy="1896301"/>
          </a:xfrm>
          <a:prstGeom prst="rect">
            <a:avLst/>
          </a:prstGeom>
          <a:noFill/>
          <a:ln>
            <a:noFill/>
          </a:ln>
        </p:spPr>
      </p:pic>
      <p:pic>
        <p:nvPicPr>
          <p:cNvPr id="108" name="Google Shape;108;p19"/>
          <p:cNvPicPr preferRelativeResize="0"/>
          <p:nvPr/>
        </p:nvPicPr>
        <p:blipFill>
          <a:blip r:embed="rId4">
            <a:alphaModFix/>
          </a:blip>
          <a:stretch>
            <a:fillRect/>
          </a:stretch>
        </p:blipFill>
        <p:spPr>
          <a:xfrm>
            <a:off x="4688700" y="712925"/>
            <a:ext cx="1574951" cy="1861095"/>
          </a:xfrm>
          <a:prstGeom prst="rect">
            <a:avLst/>
          </a:prstGeom>
          <a:noFill/>
          <a:ln>
            <a:noFill/>
          </a:ln>
        </p:spPr>
      </p:pic>
      <p:pic>
        <p:nvPicPr>
          <p:cNvPr id="109" name="Google Shape;109;p19"/>
          <p:cNvPicPr preferRelativeResize="0"/>
          <p:nvPr/>
        </p:nvPicPr>
        <p:blipFill>
          <a:blip r:embed="rId5">
            <a:alphaModFix/>
          </a:blip>
          <a:stretch>
            <a:fillRect/>
          </a:stretch>
        </p:blipFill>
        <p:spPr>
          <a:xfrm>
            <a:off x="2928001" y="2706875"/>
            <a:ext cx="1574951" cy="1861085"/>
          </a:xfrm>
          <a:prstGeom prst="rect">
            <a:avLst/>
          </a:prstGeom>
          <a:noFill/>
          <a:ln>
            <a:noFill/>
          </a:ln>
        </p:spPr>
      </p:pic>
      <p:pic>
        <p:nvPicPr>
          <p:cNvPr id="110" name="Google Shape;110;p19"/>
          <p:cNvPicPr preferRelativeResize="0"/>
          <p:nvPr/>
        </p:nvPicPr>
        <p:blipFill>
          <a:blip r:embed="rId6">
            <a:alphaModFix/>
          </a:blip>
          <a:stretch>
            <a:fillRect/>
          </a:stretch>
        </p:blipFill>
        <p:spPr>
          <a:xfrm>
            <a:off x="4688700" y="2724321"/>
            <a:ext cx="1574951" cy="1861081"/>
          </a:xfrm>
          <a:prstGeom prst="rect">
            <a:avLst/>
          </a:prstGeom>
          <a:noFill/>
          <a:ln>
            <a:noFill/>
          </a:ln>
        </p:spPr>
      </p:pic>
      <p:sp>
        <p:nvSpPr>
          <p:cNvPr id="111" name="Google Shape;111;p19"/>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Image processing</a:t>
            </a:r>
            <a:endParaRPr b="1" sz="2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Image analysis</a:t>
            </a:r>
            <a:endParaRPr b="1" sz="2800">
              <a:solidFill>
                <a:schemeClr val="dk1"/>
              </a:solidFill>
            </a:endParaRPr>
          </a:p>
        </p:txBody>
      </p:sp>
      <p:sp>
        <p:nvSpPr>
          <p:cNvPr id="117" name="Google Shape;117;p20"/>
          <p:cNvSpPr txBox="1"/>
          <p:nvPr/>
        </p:nvSpPr>
        <p:spPr>
          <a:xfrm>
            <a:off x="5625" y="1230225"/>
            <a:ext cx="1593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Image </a:t>
            </a:r>
            <a:endParaRPr sz="1800">
              <a:solidFill>
                <a:schemeClr val="dk2"/>
              </a:solidFill>
            </a:endParaRPr>
          </a:p>
          <a:p>
            <a:pPr indent="0" lvl="0" marL="0" rtl="0" algn="ctr">
              <a:spcBef>
                <a:spcPts val="0"/>
              </a:spcBef>
              <a:spcAft>
                <a:spcPts val="0"/>
              </a:spcAft>
              <a:buNone/>
            </a:pPr>
            <a:r>
              <a:rPr lang="en" sz="1800">
                <a:solidFill>
                  <a:schemeClr val="dk2"/>
                </a:solidFill>
              </a:rPr>
              <a:t>classification</a:t>
            </a:r>
            <a:endParaRPr sz="1800">
              <a:solidFill>
                <a:schemeClr val="dk2"/>
              </a:solidFill>
            </a:endParaRPr>
          </a:p>
        </p:txBody>
      </p:sp>
      <p:sp>
        <p:nvSpPr>
          <p:cNvPr id="118" name="Google Shape;118;p20"/>
          <p:cNvSpPr txBox="1"/>
          <p:nvPr/>
        </p:nvSpPr>
        <p:spPr>
          <a:xfrm>
            <a:off x="5415825" y="620625"/>
            <a:ext cx="185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Object tracking</a:t>
            </a:r>
            <a:endParaRPr sz="1800">
              <a:solidFill>
                <a:schemeClr val="dk2"/>
              </a:solidFill>
            </a:endParaRPr>
          </a:p>
        </p:txBody>
      </p:sp>
      <p:sp>
        <p:nvSpPr>
          <p:cNvPr id="119" name="Google Shape;119;p20"/>
          <p:cNvSpPr txBox="1"/>
          <p:nvPr/>
        </p:nvSpPr>
        <p:spPr>
          <a:xfrm>
            <a:off x="158025" y="3363825"/>
            <a:ext cx="1330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Pose </a:t>
            </a:r>
            <a:endParaRPr sz="1800">
              <a:solidFill>
                <a:schemeClr val="dk2"/>
              </a:solidFill>
            </a:endParaRPr>
          </a:p>
          <a:p>
            <a:pPr indent="0" lvl="0" marL="0" rtl="0" algn="ctr">
              <a:spcBef>
                <a:spcPts val="0"/>
              </a:spcBef>
              <a:spcAft>
                <a:spcPts val="0"/>
              </a:spcAft>
              <a:buNone/>
            </a:pPr>
            <a:r>
              <a:rPr lang="en" sz="1800">
                <a:solidFill>
                  <a:schemeClr val="dk2"/>
                </a:solidFill>
              </a:rPr>
              <a:t>estimation</a:t>
            </a:r>
            <a:endParaRPr sz="1800">
              <a:solidFill>
                <a:schemeClr val="dk2"/>
              </a:solidFill>
            </a:endParaRPr>
          </a:p>
        </p:txBody>
      </p:sp>
      <p:sp>
        <p:nvSpPr>
          <p:cNvPr id="120" name="Google Shape;120;p20"/>
          <p:cNvSpPr txBox="1"/>
          <p:nvPr/>
        </p:nvSpPr>
        <p:spPr>
          <a:xfrm>
            <a:off x="5263425" y="2930401"/>
            <a:ext cx="227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Action recognition</a:t>
            </a:r>
            <a:endParaRPr sz="1800">
              <a:solidFill>
                <a:schemeClr val="dk2"/>
              </a:solidFill>
            </a:endParaRPr>
          </a:p>
        </p:txBody>
      </p:sp>
      <p:pic>
        <p:nvPicPr>
          <p:cNvPr id="121" name="Google Shape;121;p20"/>
          <p:cNvPicPr preferRelativeResize="0"/>
          <p:nvPr/>
        </p:nvPicPr>
        <p:blipFill>
          <a:blip r:embed="rId3">
            <a:alphaModFix/>
          </a:blip>
          <a:stretch>
            <a:fillRect/>
          </a:stretch>
        </p:blipFill>
        <p:spPr>
          <a:xfrm>
            <a:off x="1606000" y="3023280"/>
            <a:ext cx="2001875" cy="1983900"/>
          </a:xfrm>
          <a:prstGeom prst="rect">
            <a:avLst/>
          </a:prstGeom>
          <a:noFill/>
          <a:ln>
            <a:noFill/>
          </a:ln>
        </p:spPr>
      </p:pic>
      <p:pic>
        <p:nvPicPr>
          <p:cNvPr id="122" name="Google Shape;122;p20"/>
          <p:cNvPicPr preferRelativeResize="0"/>
          <p:nvPr/>
        </p:nvPicPr>
        <p:blipFill>
          <a:blip r:embed="rId4">
            <a:alphaModFix/>
          </a:blip>
          <a:stretch>
            <a:fillRect/>
          </a:stretch>
        </p:blipFill>
        <p:spPr>
          <a:xfrm>
            <a:off x="1637263" y="808850"/>
            <a:ext cx="1939346" cy="2062029"/>
          </a:xfrm>
          <a:prstGeom prst="rect">
            <a:avLst/>
          </a:prstGeom>
          <a:noFill/>
          <a:ln>
            <a:noFill/>
          </a:ln>
        </p:spPr>
      </p:pic>
      <p:pic>
        <p:nvPicPr>
          <p:cNvPr id="123" name="Google Shape;123;p20"/>
          <p:cNvPicPr preferRelativeResize="0"/>
          <p:nvPr/>
        </p:nvPicPr>
        <p:blipFill>
          <a:blip r:embed="rId5">
            <a:alphaModFix/>
          </a:blip>
          <a:stretch>
            <a:fillRect/>
          </a:stretch>
        </p:blipFill>
        <p:spPr>
          <a:xfrm>
            <a:off x="3962625" y="3479201"/>
            <a:ext cx="4952223" cy="1496799"/>
          </a:xfrm>
          <a:prstGeom prst="rect">
            <a:avLst/>
          </a:prstGeom>
          <a:noFill/>
          <a:ln>
            <a:noFill/>
          </a:ln>
        </p:spPr>
      </p:pic>
      <p:pic>
        <p:nvPicPr>
          <p:cNvPr id="124" name="Google Shape;124;p20"/>
          <p:cNvPicPr preferRelativeResize="0"/>
          <p:nvPr/>
        </p:nvPicPr>
        <p:blipFill>
          <a:blip r:embed="rId6">
            <a:alphaModFix/>
          </a:blip>
          <a:stretch>
            <a:fillRect/>
          </a:stretch>
        </p:blipFill>
        <p:spPr>
          <a:xfrm>
            <a:off x="3962625" y="1198988"/>
            <a:ext cx="4952227" cy="13953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nvSpPr>
        <p:spPr>
          <a:xfrm>
            <a:off x="0" y="4085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dk1"/>
                </a:solidFill>
              </a:rPr>
              <a:t>Convolutional Neural Networks (CNN)</a:t>
            </a:r>
            <a:endParaRPr b="1" sz="2800">
              <a:solidFill>
                <a:schemeClr val="dk1"/>
              </a:solidFill>
            </a:endParaRPr>
          </a:p>
        </p:txBody>
      </p:sp>
      <p:pic>
        <p:nvPicPr>
          <p:cNvPr id="130" name="Google Shape;130;p21"/>
          <p:cNvPicPr preferRelativeResize="0"/>
          <p:nvPr/>
        </p:nvPicPr>
        <p:blipFill>
          <a:blip r:embed="rId3">
            <a:alphaModFix/>
          </a:blip>
          <a:stretch>
            <a:fillRect/>
          </a:stretch>
        </p:blipFill>
        <p:spPr>
          <a:xfrm>
            <a:off x="407825" y="2254900"/>
            <a:ext cx="8362950" cy="2314575"/>
          </a:xfrm>
          <a:prstGeom prst="rect">
            <a:avLst/>
          </a:prstGeom>
          <a:noFill/>
          <a:ln>
            <a:noFill/>
          </a:ln>
        </p:spPr>
      </p:pic>
      <p:sp>
        <p:nvSpPr>
          <p:cNvPr id="131" name="Google Shape;131;p21"/>
          <p:cNvSpPr txBox="1"/>
          <p:nvPr>
            <p:ph idx="1" type="body"/>
          </p:nvPr>
        </p:nvSpPr>
        <p:spPr>
          <a:xfrm>
            <a:off x="380425" y="851600"/>
            <a:ext cx="8424600" cy="79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The term “convolutional neural networks” appeared in connection with the development of the LeNet neural network by a team led by Yann LeCun (</a:t>
            </a:r>
            <a:r>
              <a:rPr lang="en" sz="1200" u="sng">
                <a:solidFill>
                  <a:schemeClr val="hlink"/>
                </a:solidFill>
                <a:hlinkClick r:id="rId4"/>
              </a:rPr>
              <a:t>LeCun, Y., Bottou, L., Bengio, Y., &amp; Ha, P. (1998). Gradient-Based Learning Applied to Document Recognition.</a:t>
            </a:r>
            <a:r>
              <a:rPr lang="en" sz="1200"/>
              <a:t>)</a:t>
            </a:r>
            <a:endParaRPr sz="1200"/>
          </a:p>
          <a:p>
            <a:pPr indent="0" lvl="0" marL="0" rtl="0" algn="l">
              <a:lnSpc>
                <a:spcPct val="100000"/>
              </a:lnSpc>
              <a:spcBef>
                <a:spcPts val="1200"/>
              </a:spcBef>
              <a:spcAft>
                <a:spcPts val="1200"/>
              </a:spcAft>
              <a:buNone/>
            </a:pPr>
            <a:r>
              <a:rPr lang="en" sz="1200"/>
              <a:t>The network architecture was developed between 1989 and 1998 for the task of handwritten digit recognition.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